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2"/>
  </p:notesMasterIdLst>
  <p:sldIdLst>
    <p:sldId id="256" r:id="rId2"/>
    <p:sldId id="257" r:id="rId3"/>
    <p:sldId id="258" r:id="rId4"/>
    <p:sldId id="259" r:id="rId5"/>
    <p:sldId id="260" r:id="rId6"/>
    <p:sldId id="261" r:id="rId7"/>
    <p:sldId id="270" r:id="rId8"/>
    <p:sldId id="262" r:id="rId9"/>
    <p:sldId id="263" r:id="rId10"/>
    <p:sldId id="272" r:id="rId11"/>
    <p:sldId id="273" r:id="rId12"/>
    <p:sldId id="274" r:id="rId13"/>
    <p:sldId id="264" r:id="rId14"/>
    <p:sldId id="271" r:id="rId15"/>
    <p:sldId id="265" r:id="rId16"/>
    <p:sldId id="266" r:id="rId17"/>
    <p:sldId id="275" r:id="rId18"/>
    <p:sldId id="267" r:id="rId19"/>
    <p:sldId id="268"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625C3-A653-4D04-B5E3-B5C38B52B501}" type="datetimeFigureOut">
              <a:rPr lang="en-US" smtClean="0"/>
              <a:t>2024-05-03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39D46-5E0F-4DB9-AA25-DD6536363922}" type="slidenum">
              <a:rPr lang="en-US" smtClean="0"/>
              <a:t>‹#›</a:t>
            </a:fld>
            <a:endParaRPr lang="en-US"/>
          </a:p>
        </p:txBody>
      </p:sp>
    </p:spTree>
    <p:extLst>
      <p:ext uri="{BB962C8B-B14F-4D97-AF65-F5344CB8AC3E}">
        <p14:creationId xmlns:p14="http://schemas.microsoft.com/office/powerpoint/2010/main" val="2044545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D39D46-5E0F-4DB9-AA25-DD6536363922}" type="slidenum">
              <a:rPr lang="en-US" smtClean="0"/>
              <a:t>13</a:t>
            </a:fld>
            <a:endParaRPr lang="en-US"/>
          </a:p>
        </p:txBody>
      </p:sp>
    </p:spTree>
    <p:extLst>
      <p:ext uri="{BB962C8B-B14F-4D97-AF65-F5344CB8AC3E}">
        <p14:creationId xmlns:p14="http://schemas.microsoft.com/office/powerpoint/2010/main" val="392561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D39D46-5E0F-4DB9-AA25-DD6536363922}" type="slidenum">
              <a:rPr lang="en-US" smtClean="0"/>
              <a:t>15</a:t>
            </a:fld>
            <a:endParaRPr lang="en-US"/>
          </a:p>
        </p:txBody>
      </p:sp>
    </p:spTree>
    <p:extLst>
      <p:ext uri="{BB962C8B-B14F-4D97-AF65-F5344CB8AC3E}">
        <p14:creationId xmlns:p14="http://schemas.microsoft.com/office/powerpoint/2010/main" val="419963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2024-05-03</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70000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2024-05-03</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47285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2024-05-03</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0988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2024-05-03</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0147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2024-05-03</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26554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2024-05-03</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30688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2024-05-03</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0400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2024-05-03</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23029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2024-05-03</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8273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2024-05-03</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7820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2024-05-03</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74980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2024-05-03</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19933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hyperlink" Target="https://creativecommons.org/licenses/by-nc-sa/3.0/" TargetMode="External"/><Relationship Id="rId4" Type="http://schemas.openxmlformats.org/officeDocument/2006/relationships/hyperlink" Target="https://h3abionet.github.io/H3ABioNet-ML-glossary/reinforcement_learning_intro.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tackoverflow.com/questions/42547787/q-table-representat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communia-association.org/" TargetMode="External"/><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uvm.edu/femc/data/archive/project/tree-nutrition-status-long-term-soil/dataset/tree-nutrition/overview" TargetMode="Externa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rnesto.net/data-preprocessing-in-machine-learning/" TargetMode="External"/><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2DE12-9D73-31AD-2FC8-23D31D3635DB}"/>
              </a:ext>
            </a:extLst>
          </p:cNvPr>
          <p:cNvSpPr>
            <a:spLocks noGrp="1"/>
          </p:cNvSpPr>
          <p:nvPr>
            <p:ph type="ctrTitle"/>
          </p:nvPr>
        </p:nvSpPr>
        <p:spPr>
          <a:xfrm>
            <a:off x="8138159" y="1708859"/>
            <a:ext cx="3330906" cy="3441068"/>
          </a:xfrm>
        </p:spPr>
        <p:txBody>
          <a:bodyPr>
            <a:normAutofit/>
          </a:bodyPr>
          <a:lstStyle/>
          <a:p>
            <a:r>
              <a:rPr lang="en-US" sz="4200" dirty="0"/>
              <a:t>DIRECTIONAL CHANGE DETECTION IN FINANCIAL MARKETS</a:t>
            </a:r>
          </a:p>
        </p:txBody>
      </p:sp>
      <p:cxnSp>
        <p:nvCxnSpPr>
          <p:cNvPr id="35" name="Straight Connector 3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Video 5" title="Stock Market Bar Graph">
            <a:hlinkClick r:id="" action="ppaction://media"/>
            <a:extLst>
              <a:ext uri="{FF2B5EF4-FFF2-40B4-BE49-F238E27FC236}">
                <a16:creationId xmlns:a16="http://schemas.microsoft.com/office/drawing/2014/main" id="{36B47A73-E585-91C1-BF04-2C0C7CD2A5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2935" y="1411614"/>
            <a:ext cx="7179970" cy="4038732"/>
          </a:xfrm>
          <a:prstGeom prst="rect">
            <a:avLst/>
          </a:prstGeom>
        </p:spPr>
      </p:pic>
      <p:cxnSp>
        <p:nvCxnSpPr>
          <p:cNvPr id="37" name="Straight Connector 36">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3">
            <a:extLst>
              <a:ext uri="{FF2B5EF4-FFF2-40B4-BE49-F238E27FC236}">
                <a16:creationId xmlns:a16="http://schemas.microsoft.com/office/drawing/2014/main" id="{B9B61E11-7AAB-A3AD-B82B-FA191ACADC2C}"/>
              </a:ext>
            </a:extLst>
          </p:cNvPr>
          <p:cNvSpPr>
            <a:spLocks noGrp="1"/>
          </p:cNvSpPr>
          <p:nvPr>
            <p:ph type="ftr" sz="quarter" idx="11"/>
          </p:nvPr>
        </p:nvSpPr>
        <p:spPr>
          <a:xfrm>
            <a:off x="715383" y="6356350"/>
            <a:ext cx="4539727" cy="365125"/>
          </a:xfrm>
        </p:spPr>
        <p:txBody>
          <a:bodyPr/>
          <a:lstStyle/>
          <a:p>
            <a:r>
              <a:rPr lang="en-US" sz="1050" dirty="0">
                <a:cs typeface="Calibri"/>
              </a:rPr>
              <a:t>DTSC 5082 Seminar in Research and Research Methodology</a:t>
            </a:r>
          </a:p>
        </p:txBody>
      </p:sp>
      <p:sp>
        <p:nvSpPr>
          <p:cNvPr id="9" name="Date Placeholder 2">
            <a:extLst>
              <a:ext uri="{FF2B5EF4-FFF2-40B4-BE49-F238E27FC236}">
                <a16:creationId xmlns:a16="http://schemas.microsoft.com/office/drawing/2014/main" id="{AEBC918F-CCF7-23BE-7301-74B08EB86D7E}"/>
              </a:ext>
            </a:extLst>
          </p:cNvPr>
          <p:cNvSpPr>
            <a:spLocks noGrp="1"/>
          </p:cNvSpPr>
          <p:nvPr>
            <p:ph type="dt" sz="half" idx="10"/>
          </p:nvPr>
        </p:nvSpPr>
        <p:spPr>
          <a:xfrm>
            <a:off x="8407155" y="6356350"/>
            <a:ext cx="2592594" cy="365125"/>
          </a:xfrm>
        </p:spPr>
        <p:txBody>
          <a:bodyPr/>
          <a:lstStyle/>
          <a:p>
            <a:r>
              <a:rPr lang="en-US" dirty="0"/>
              <a:t>Group 7</a:t>
            </a:r>
          </a:p>
        </p:txBody>
      </p:sp>
    </p:spTree>
    <p:extLst>
      <p:ext uri="{BB962C8B-B14F-4D97-AF65-F5344CB8AC3E}">
        <p14:creationId xmlns:p14="http://schemas.microsoft.com/office/powerpoint/2010/main" val="159758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00" fill="hold"/>
                                        <p:tgtEl>
                                          <p:spTgt spid="6"/>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p:txBody>
          <a:bodyPr/>
          <a:lstStyle/>
          <a:p>
            <a:pPr algn="ctr">
              <a:spcAft>
                <a:spcPts val="600"/>
              </a:spcAft>
            </a:pPr>
            <a:r>
              <a:rPr lang="en-US" sz="4000" dirty="0"/>
              <a:t>EXPLORATORY ANALYSIS</a:t>
            </a:r>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a:lstStyle/>
          <a:p>
            <a:r>
              <a:rPr lang="en-US" sz="1050" dirty="0">
                <a:cs typeface="Calibri"/>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a:lstStyle/>
          <a:p>
            <a:r>
              <a:rPr lang="en-US" dirty="0"/>
              <a:t>Group 7</a:t>
            </a:r>
          </a:p>
        </p:txBody>
      </p:sp>
      <p:pic>
        <p:nvPicPr>
          <p:cNvPr id="5" name="Picture 4" descr="A screenshot of a graph&#10;&#10;Description automatically generated">
            <a:extLst>
              <a:ext uri="{FF2B5EF4-FFF2-40B4-BE49-F238E27FC236}">
                <a16:creationId xmlns:a16="http://schemas.microsoft.com/office/drawing/2014/main" id="{4E5317BE-EB16-1B80-2E78-9E3A106D13B7}"/>
              </a:ext>
            </a:extLst>
          </p:cNvPr>
          <p:cNvPicPr>
            <a:picLocks noChangeAspect="1"/>
          </p:cNvPicPr>
          <p:nvPr/>
        </p:nvPicPr>
        <p:blipFill rotWithShape="1">
          <a:blip r:embed="rId2">
            <a:extLst>
              <a:ext uri="{28A0092B-C50C-407E-A947-70E740481C1C}">
                <a14:useLocalDpi xmlns:a14="http://schemas.microsoft.com/office/drawing/2010/main" val="0"/>
              </a:ext>
            </a:extLst>
          </a:blip>
          <a:srcRect t="51043"/>
          <a:stretch/>
        </p:blipFill>
        <p:spPr>
          <a:xfrm>
            <a:off x="7380966" y="2108135"/>
            <a:ext cx="3782292" cy="245674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04F2AD68-58DA-47CC-8360-61C22FCFA14B}"/>
              </a:ext>
            </a:extLst>
          </p:cNvPr>
          <p:cNvPicPr>
            <a:picLocks noChangeAspect="1"/>
          </p:cNvPicPr>
          <p:nvPr/>
        </p:nvPicPr>
        <p:blipFill rotWithShape="1">
          <a:blip r:embed="rId2">
            <a:extLst>
              <a:ext uri="{28A0092B-C50C-407E-A947-70E740481C1C}">
                <a14:useLocalDpi xmlns:a14="http://schemas.microsoft.com/office/drawing/2010/main" val="0"/>
              </a:ext>
            </a:extLst>
          </a:blip>
          <a:srcRect b="48571"/>
          <a:stretch/>
        </p:blipFill>
        <p:spPr>
          <a:xfrm>
            <a:off x="1498316" y="2087854"/>
            <a:ext cx="3928519" cy="2682291"/>
          </a:xfrm>
          <a:prstGeom prst="rect">
            <a:avLst/>
          </a:prstGeom>
        </p:spPr>
      </p:pic>
      <p:sp>
        <p:nvSpPr>
          <p:cNvPr id="10" name="TextBox 9">
            <a:extLst>
              <a:ext uri="{FF2B5EF4-FFF2-40B4-BE49-F238E27FC236}">
                <a16:creationId xmlns:a16="http://schemas.microsoft.com/office/drawing/2014/main" id="{86C48D9B-698A-A2AE-8EAA-2E017E874CC2}"/>
              </a:ext>
            </a:extLst>
          </p:cNvPr>
          <p:cNvSpPr txBox="1"/>
          <p:nvPr/>
        </p:nvSpPr>
        <p:spPr>
          <a:xfrm>
            <a:off x="1583823" y="4916916"/>
            <a:ext cx="3757503" cy="646331"/>
          </a:xfrm>
          <a:prstGeom prst="rect">
            <a:avLst/>
          </a:prstGeom>
          <a:noFill/>
        </p:spPr>
        <p:txBody>
          <a:bodyPr wrap="none" rtlCol="0">
            <a:spAutoFit/>
          </a:bodyPr>
          <a:lstStyle/>
          <a:p>
            <a:r>
              <a:rPr lang="en-US" dirty="0"/>
              <a:t>This graph shows the changes in the </a:t>
            </a:r>
          </a:p>
          <a:p>
            <a:r>
              <a:rPr lang="en-US" dirty="0"/>
              <a:t>close for pre-covid.</a:t>
            </a:r>
          </a:p>
        </p:txBody>
      </p:sp>
      <p:sp>
        <p:nvSpPr>
          <p:cNvPr id="11" name="TextBox 10">
            <a:extLst>
              <a:ext uri="{FF2B5EF4-FFF2-40B4-BE49-F238E27FC236}">
                <a16:creationId xmlns:a16="http://schemas.microsoft.com/office/drawing/2014/main" id="{18242322-135D-CFD1-C887-2AD6E8348CE2}"/>
              </a:ext>
            </a:extLst>
          </p:cNvPr>
          <p:cNvSpPr txBox="1"/>
          <p:nvPr/>
        </p:nvSpPr>
        <p:spPr>
          <a:xfrm>
            <a:off x="7291448" y="4916916"/>
            <a:ext cx="3738331" cy="646331"/>
          </a:xfrm>
          <a:prstGeom prst="rect">
            <a:avLst/>
          </a:prstGeom>
          <a:noFill/>
        </p:spPr>
        <p:txBody>
          <a:bodyPr wrap="none" rtlCol="0">
            <a:spAutoFit/>
          </a:bodyPr>
          <a:lstStyle/>
          <a:p>
            <a:r>
              <a:rPr lang="en-US" dirty="0"/>
              <a:t>This graph shows the forecast in the </a:t>
            </a:r>
          </a:p>
          <a:p>
            <a:r>
              <a:rPr lang="en-US" dirty="0"/>
              <a:t>close for pre-covid.</a:t>
            </a:r>
          </a:p>
        </p:txBody>
      </p:sp>
    </p:spTree>
    <p:extLst>
      <p:ext uri="{BB962C8B-B14F-4D97-AF65-F5344CB8AC3E}">
        <p14:creationId xmlns:p14="http://schemas.microsoft.com/office/powerpoint/2010/main" val="125267952"/>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p:txBody>
          <a:bodyPr/>
          <a:lstStyle/>
          <a:p>
            <a:pPr algn="ctr">
              <a:spcAft>
                <a:spcPts val="600"/>
              </a:spcAft>
            </a:pPr>
            <a:r>
              <a:rPr lang="en-US" sz="4000" dirty="0"/>
              <a:t>EXPLORATORY ANALYSIS</a:t>
            </a:r>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a:lstStyle/>
          <a:p>
            <a:r>
              <a:rPr lang="en-US" sz="1050">
                <a:cs typeface="Calibri"/>
              </a:rPr>
              <a:t>DTSC 5082 Seminar in Research and Research Methodology</a:t>
            </a:r>
            <a:endParaRPr lang="en-US" sz="1050" dirty="0">
              <a:cs typeface="Calibri"/>
            </a:endParaRP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a:lstStyle/>
          <a:p>
            <a:r>
              <a:rPr lang="en-US"/>
              <a:t>Group 7</a:t>
            </a:r>
            <a:endParaRPr lang="en-US" dirty="0"/>
          </a:p>
        </p:txBody>
      </p:sp>
      <p:pic>
        <p:nvPicPr>
          <p:cNvPr id="4" name="Picture 3">
            <a:extLst>
              <a:ext uri="{FF2B5EF4-FFF2-40B4-BE49-F238E27FC236}">
                <a16:creationId xmlns:a16="http://schemas.microsoft.com/office/drawing/2014/main" id="{2094AE8C-9EE0-2268-7AD2-ACCFA34F0E83}"/>
              </a:ext>
            </a:extLst>
          </p:cNvPr>
          <p:cNvPicPr>
            <a:picLocks noChangeAspect="1"/>
          </p:cNvPicPr>
          <p:nvPr/>
        </p:nvPicPr>
        <p:blipFill>
          <a:blip r:embed="rId2"/>
          <a:stretch>
            <a:fillRect/>
          </a:stretch>
        </p:blipFill>
        <p:spPr>
          <a:xfrm>
            <a:off x="1088021" y="2464655"/>
            <a:ext cx="1510481" cy="1246228"/>
          </a:xfrm>
          <a:prstGeom prst="rect">
            <a:avLst/>
          </a:prstGeom>
        </p:spPr>
      </p:pic>
      <p:sp>
        <p:nvSpPr>
          <p:cNvPr id="19" name="TextBox 18">
            <a:extLst>
              <a:ext uri="{FF2B5EF4-FFF2-40B4-BE49-F238E27FC236}">
                <a16:creationId xmlns:a16="http://schemas.microsoft.com/office/drawing/2014/main" id="{CEA64C81-791A-6DD5-B6CB-2E8E8B2E4A1F}"/>
              </a:ext>
            </a:extLst>
          </p:cNvPr>
          <p:cNvSpPr txBox="1"/>
          <p:nvPr/>
        </p:nvSpPr>
        <p:spPr>
          <a:xfrm>
            <a:off x="1681316" y="4368538"/>
            <a:ext cx="8610947" cy="923330"/>
          </a:xfrm>
          <a:prstGeom prst="rect">
            <a:avLst/>
          </a:prstGeom>
          <a:noFill/>
        </p:spPr>
        <p:txBody>
          <a:bodyPr wrap="none" rtlCol="0">
            <a:spAutoFit/>
          </a:bodyPr>
          <a:lstStyle/>
          <a:p>
            <a:r>
              <a:rPr lang="en-US" dirty="0"/>
              <a:t>We could see the outliers in the volume variable and the rest of the variables are good. </a:t>
            </a:r>
          </a:p>
          <a:p>
            <a:endParaRPr lang="en-US" dirty="0"/>
          </a:p>
          <a:p>
            <a:r>
              <a:rPr lang="en-US" dirty="0"/>
              <a:t>Therefore, we can drop the variable volume as a part of feature engineering.</a:t>
            </a:r>
          </a:p>
        </p:txBody>
      </p:sp>
      <p:sp>
        <p:nvSpPr>
          <p:cNvPr id="20" name="TextBox 19">
            <a:extLst>
              <a:ext uri="{FF2B5EF4-FFF2-40B4-BE49-F238E27FC236}">
                <a16:creationId xmlns:a16="http://schemas.microsoft.com/office/drawing/2014/main" id="{24A07538-CE35-F00E-13F6-F458722500B0}"/>
              </a:ext>
            </a:extLst>
          </p:cNvPr>
          <p:cNvSpPr txBox="1"/>
          <p:nvPr/>
        </p:nvSpPr>
        <p:spPr>
          <a:xfrm>
            <a:off x="4541816" y="1753728"/>
            <a:ext cx="3103478" cy="646331"/>
          </a:xfrm>
          <a:prstGeom prst="rect">
            <a:avLst/>
          </a:prstGeom>
          <a:noFill/>
        </p:spPr>
        <p:txBody>
          <a:bodyPr wrap="none" rtlCol="0">
            <a:spAutoFit/>
          </a:bodyPr>
          <a:lstStyle/>
          <a:p>
            <a:r>
              <a:rPr lang="en-US" dirty="0"/>
              <a:t>Outliers for post-covid dataset</a:t>
            </a:r>
          </a:p>
          <a:p>
            <a:endParaRPr lang="en-US" dirty="0"/>
          </a:p>
        </p:txBody>
      </p:sp>
      <p:pic>
        <p:nvPicPr>
          <p:cNvPr id="5" name="Picture 4">
            <a:extLst>
              <a:ext uri="{FF2B5EF4-FFF2-40B4-BE49-F238E27FC236}">
                <a16:creationId xmlns:a16="http://schemas.microsoft.com/office/drawing/2014/main" id="{C019E014-72E7-6B61-AB32-3957E984BC2B}"/>
              </a:ext>
            </a:extLst>
          </p:cNvPr>
          <p:cNvPicPr>
            <a:picLocks noChangeAspect="1"/>
          </p:cNvPicPr>
          <p:nvPr/>
        </p:nvPicPr>
        <p:blipFill>
          <a:blip r:embed="rId3"/>
          <a:stretch>
            <a:fillRect/>
          </a:stretch>
        </p:blipFill>
        <p:spPr>
          <a:xfrm>
            <a:off x="2633088" y="2529256"/>
            <a:ext cx="1784904" cy="1122405"/>
          </a:xfrm>
          <a:prstGeom prst="rect">
            <a:avLst/>
          </a:prstGeom>
        </p:spPr>
      </p:pic>
      <p:pic>
        <p:nvPicPr>
          <p:cNvPr id="10" name="Picture 9">
            <a:extLst>
              <a:ext uri="{FF2B5EF4-FFF2-40B4-BE49-F238E27FC236}">
                <a16:creationId xmlns:a16="http://schemas.microsoft.com/office/drawing/2014/main" id="{F3E86AED-B943-DAF4-AB2D-9738F09DD1D5}"/>
              </a:ext>
            </a:extLst>
          </p:cNvPr>
          <p:cNvPicPr>
            <a:picLocks noChangeAspect="1"/>
          </p:cNvPicPr>
          <p:nvPr/>
        </p:nvPicPr>
        <p:blipFill>
          <a:blip r:embed="rId4"/>
          <a:stretch>
            <a:fillRect/>
          </a:stretch>
        </p:blipFill>
        <p:spPr>
          <a:xfrm>
            <a:off x="4417992" y="2551095"/>
            <a:ext cx="1784905" cy="1100567"/>
          </a:xfrm>
          <a:prstGeom prst="rect">
            <a:avLst/>
          </a:prstGeom>
        </p:spPr>
      </p:pic>
      <p:pic>
        <p:nvPicPr>
          <p:cNvPr id="13" name="Picture 12">
            <a:extLst>
              <a:ext uri="{FF2B5EF4-FFF2-40B4-BE49-F238E27FC236}">
                <a16:creationId xmlns:a16="http://schemas.microsoft.com/office/drawing/2014/main" id="{9D6A90FC-DA3F-B63B-BFB3-35AA3D879B0D}"/>
              </a:ext>
            </a:extLst>
          </p:cNvPr>
          <p:cNvPicPr>
            <a:picLocks noChangeAspect="1"/>
          </p:cNvPicPr>
          <p:nvPr/>
        </p:nvPicPr>
        <p:blipFill>
          <a:blip r:embed="rId5"/>
          <a:stretch>
            <a:fillRect/>
          </a:stretch>
        </p:blipFill>
        <p:spPr>
          <a:xfrm>
            <a:off x="6237482" y="2504505"/>
            <a:ext cx="2001950" cy="1192563"/>
          </a:xfrm>
          <a:prstGeom prst="rect">
            <a:avLst/>
          </a:prstGeom>
        </p:spPr>
      </p:pic>
      <p:pic>
        <p:nvPicPr>
          <p:cNvPr id="17" name="Picture 16">
            <a:extLst>
              <a:ext uri="{FF2B5EF4-FFF2-40B4-BE49-F238E27FC236}">
                <a16:creationId xmlns:a16="http://schemas.microsoft.com/office/drawing/2014/main" id="{DE149D85-81C2-A8F7-F8ED-592AB618B8E6}"/>
              </a:ext>
            </a:extLst>
          </p:cNvPr>
          <p:cNvPicPr>
            <a:picLocks noChangeAspect="1"/>
          </p:cNvPicPr>
          <p:nvPr/>
        </p:nvPicPr>
        <p:blipFill>
          <a:blip r:embed="rId6"/>
          <a:stretch>
            <a:fillRect/>
          </a:stretch>
        </p:blipFill>
        <p:spPr>
          <a:xfrm>
            <a:off x="9922706" y="2563860"/>
            <a:ext cx="1659694" cy="1147023"/>
          </a:xfrm>
          <a:prstGeom prst="rect">
            <a:avLst/>
          </a:prstGeom>
        </p:spPr>
      </p:pic>
      <p:pic>
        <p:nvPicPr>
          <p:cNvPr id="22" name="Picture 21">
            <a:extLst>
              <a:ext uri="{FF2B5EF4-FFF2-40B4-BE49-F238E27FC236}">
                <a16:creationId xmlns:a16="http://schemas.microsoft.com/office/drawing/2014/main" id="{5192A670-8771-1154-E369-1E491714F749}"/>
              </a:ext>
            </a:extLst>
          </p:cNvPr>
          <p:cNvPicPr>
            <a:picLocks noChangeAspect="1"/>
          </p:cNvPicPr>
          <p:nvPr/>
        </p:nvPicPr>
        <p:blipFill>
          <a:blip r:embed="rId7"/>
          <a:stretch>
            <a:fillRect/>
          </a:stretch>
        </p:blipFill>
        <p:spPr>
          <a:xfrm>
            <a:off x="8301461" y="2504506"/>
            <a:ext cx="1559216" cy="1147156"/>
          </a:xfrm>
          <a:prstGeom prst="rect">
            <a:avLst/>
          </a:prstGeom>
        </p:spPr>
      </p:pic>
    </p:spTree>
    <p:extLst>
      <p:ext uri="{BB962C8B-B14F-4D97-AF65-F5344CB8AC3E}">
        <p14:creationId xmlns:p14="http://schemas.microsoft.com/office/powerpoint/2010/main" val="398035520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p:txBody>
          <a:bodyPr/>
          <a:lstStyle/>
          <a:p>
            <a:pPr algn="ctr">
              <a:spcAft>
                <a:spcPts val="600"/>
              </a:spcAft>
            </a:pPr>
            <a:r>
              <a:rPr lang="en-US" sz="4000" dirty="0"/>
              <a:t>EXPLORATORY ANALYSIS</a:t>
            </a:r>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a:lstStyle/>
          <a:p>
            <a:r>
              <a:rPr lang="en-US" sz="1050" dirty="0">
                <a:cs typeface="Calibri"/>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a:lstStyle/>
          <a:p>
            <a:r>
              <a:rPr lang="en-US" dirty="0"/>
              <a:t>Group 7</a:t>
            </a:r>
          </a:p>
        </p:txBody>
      </p:sp>
      <p:pic>
        <p:nvPicPr>
          <p:cNvPr id="4" name="Picture 3" descr="A graph showing the cost of a covid-19&#10;&#10;Description automatically generated">
            <a:extLst>
              <a:ext uri="{FF2B5EF4-FFF2-40B4-BE49-F238E27FC236}">
                <a16:creationId xmlns:a16="http://schemas.microsoft.com/office/drawing/2014/main" id="{CF432F0A-4292-561D-E87D-D347229A6BBB}"/>
              </a:ext>
            </a:extLst>
          </p:cNvPr>
          <p:cNvPicPr>
            <a:picLocks noChangeAspect="1"/>
          </p:cNvPicPr>
          <p:nvPr/>
        </p:nvPicPr>
        <p:blipFill rotWithShape="1">
          <a:blip r:embed="rId2">
            <a:extLst>
              <a:ext uri="{28A0092B-C50C-407E-A947-70E740481C1C}">
                <a14:useLocalDpi xmlns:a14="http://schemas.microsoft.com/office/drawing/2010/main" val="0"/>
              </a:ext>
            </a:extLst>
          </a:blip>
          <a:srcRect t="51183"/>
          <a:stretch/>
        </p:blipFill>
        <p:spPr>
          <a:xfrm>
            <a:off x="6551832" y="1923883"/>
            <a:ext cx="4595288" cy="2930013"/>
          </a:xfrm>
          <a:prstGeom prst="rect">
            <a:avLst/>
          </a:prstGeom>
        </p:spPr>
      </p:pic>
      <p:pic>
        <p:nvPicPr>
          <p:cNvPr id="6" name="Picture 5" descr="A graph showing the cost of a covid-19&#10;&#10;Description automatically generated">
            <a:extLst>
              <a:ext uri="{FF2B5EF4-FFF2-40B4-BE49-F238E27FC236}">
                <a16:creationId xmlns:a16="http://schemas.microsoft.com/office/drawing/2014/main" id="{64C231C9-A26C-4EAA-E0CE-E6501F6D71DF}"/>
              </a:ext>
            </a:extLst>
          </p:cNvPr>
          <p:cNvPicPr>
            <a:picLocks noChangeAspect="1"/>
          </p:cNvPicPr>
          <p:nvPr/>
        </p:nvPicPr>
        <p:blipFill rotWithShape="1">
          <a:blip r:embed="rId2">
            <a:extLst>
              <a:ext uri="{28A0092B-C50C-407E-A947-70E740481C1C}">
                <a14:useLocalDpi xmlns:a14="http://schemas.microsoft.com/office/drawing/2010/main" val="0"/>
              </a:ext>
            </a:extLst>
          </a:blip>
          <a:srcRect b="48674"/>
          <a:stretch/>
        </p:blipFill>
        <p:spPr>
          <a:xfrm>
            <a:off x="1343396" y="1818968"/>
            <a:ext cx="4683662" cy="3139845"/>
          </a:xfrm>
          <a:prstGeom prst="rect">
            <a:avLst/>
          </a:prstGeom>
        </p:spPr>
      </p:pic>
      <p:sp>
        <p:nvSpPr>
          <p:cNvPr id="9" name="TextBox 8">
            <a:extLst>
              <a:ext uri="{FF2B5EF4-FFF2-40B4-BE49-F238E27FC236}">
                <a16:creationId xmlns:a16="http://schemas.microsoft.com/office/drawing/2014/main" id="{1D06A925-92B2-DFC3-7EB7-CE8BFB8D3100}"/>
              </a:ext>
            </a:extLst>
          </p:cNvPr>
          <p:cNvSpPr txBox="1"/>
          <p:nvPr/>
        </p:nvSpPr>
        <p:spPr>
          <a:xfrm>
            <a:off x="1343396" y="5166785"/>
            <a:ext cx="3757503" cy="646331"/>
          </a:xfrm>
          <a:prstGeom prst="rect">
            <a:avLst/>
          </a:prstGeom>
          <a:noFill/>
        </p:spPr>
        <p:txBody>
          <a:bodyPr wrap="none" rtlCol="0">
            <a:spAutoFit/>
          </a:bodyPr>
          <a:lstStyle/>
          <a:p>
            <a:r>
              <a:rPr lang="en-US" dirty="0"/>
              <a:t>This graph shows the changes in the </a:t>
            </a:r>
          </a:p>
          <a:p>
            <a:r>
              <a:rPr lang="en-US" dirty="0"/>
              <a:t>close for post-covid.</a:t>
            </a:r>
          </a:p>
        </p:txBody>
      </p:sp>
      <p:sp>
        <p:nvSpPr>
          <p:cNvPr id="10" name="TextBox 9">
            <a:extLst>
              <a:ext uri="{FF2B5EF4-FFF2-40B4-BE49-F238E27FC236}">
                <a16:creationId xmlns:a16="http://schemas.microsoft.com/office/drawing/2014/main" id="{C5FC4A49-DD92-5C22-EBF7-FFF34C843B80}"/>
              </a:ext>
            </a:extLst>
          </p:cNvPr>
          <p:cNvSpPr txBox="1"/>
          <p:nvPr/>
        </p:nvSpPr>
        <p:spPr>
          <a:xfrm>
            <a:off x="6711345" y="5143881"/>
            <a:ext cx="3823291" cy="646331"/>
          </a:xfrm>
          <a:prstGeom prst="rect">
            <a:avLst/>
          </a:prstGeom>
          <a:noFill/>
        </p:spPr>
        <p:txBody>
          <a:bodyPr wrap="none" rtlCol="0">
            <a:spAutoFit/>
          </a:bodyPr>
          <a:lstStyle/>
          <a:p>
            <a:r>
              <a:rPr lang="en-US" dirty="0"/>
              <a:t>This graph shows the forecast for the </a:t>
            </a:r>
          </a:p>
          <a:p>
            <a:r>
              <a:rPr lang="en-US" dirty="0"/>
              <a:t>close for post-covid.</a:t>
            </a:r>
          </a:p>
        </p:txBody>
      </p:sp>
    </p:spTree>
    <p:extLst>
      <p:ext uri="{BB962C8B-B14F-4D97-AF65-F5344CB8AC3E}">
        <p14:creationId xmlns:p14="http://schemas.microsoft.com/office/powerpoint/2010/main" val="362289557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gn="ctr">
              <a:spcAft>
                <a:spcPts val="600"/>
              </a:spcAft>
            </a:pPr>
            <a:r>
              <a:rPr lang="en-US" kern="1200" cap="all" spc="30" baseline="0" dirty="0">
                <a:solidFill>
                  <a:schemeClr val="tx1"/>
                </a:solidFill>
                <a:latin typeface="+mj-lt"/>
                <a:ea typeface="+mj-ea"/>
                <a:cs typeface="+mj-cs"/>
              </a:rPr>
              <a:t>REINFORCEMENT LEARNING</a:t>
            </a:r>
          </a:p>
        </p:txBody>
      </p:sp>
      <p:cxnSp>
        <p:nvCxnSpPr>
          <p:cNvPr id="37" name="Straight Connector 36">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cartoon of a person&#10;&#10;Description automatically generated">
            <a:extLst>
              <a:ext uri="{FF2B5EF4-FFF2-40B4-BE49-F238E27FC236}">
                <a16:creationId xmlns:a16="http://schemas.microsoft.com/office/drawing/2014/main" id="{E350F523-5ECB-CCAC-74D1-064C07837A8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0100" y="2873073"/>
            <a:ext cx="6240780" cy="3135991"/>
          </a:xfrm>
          <a:prstGeom prst="rect">
            <a:avLst/>
          </a:prstGeom>
        </p:spPr>
      </p:pic>
      <p:sp>
        <p:nvSpPr>
          <p:cNvPr id="3" name="TextBox 2">
            <a:extLst>
              <a:ext uri="{FF2B5EF4-FFF2-40B4-BE49-F238E27FC236}">
                <a16:creationId xmlns:a16="http://schemas.microsoft.com/office/drawing/2014/main" id="{1EAF769A-0172-EFA9-E242-41D1E3774E6C}"/>
              </a:ext>
            </a:extLst>
          </p:cNvPr>
          <p:cNvSpPr txBox="1"/>
          <p:nvPr/>
        </p:nvSpPr>
        <p:spPr>
          <a:xfrm>
            <a:off x="7315200" y="1849120"/>
            <a:ext cx="4076701" cy="4159950"/>
          </a:xfrm>
          <a:prstGeom prst="rect">
            <a:avLst/>
          </a:prstGeom>
        </p:spPr>
        <p:txBody>
          <a:bodyPr vert="horz" lIns="91440" tIns="45720" rIns="91440" bIns="45720" rtlCol="0" anchor="b">
            <a:normAutofit/>
          </a:bodyPr>
          <a:lstStyle/>
          <a:p>
            <a:pPr indent="-228600">
              <a:lnSpc>
                <a:spcPct val="110000"/>
              </a:lnSpc>
              <a:spcAft>
                <a:spcPts val="600"/>
              </a:spcAft>
              <a:buFont typeface="Arial" panose="020B0604020202020204" pitchFamily="34" charset="0"/>
              <a:buChar char="•"/>
            </a:pPr>
            <a:r>
              <a:rPr lang="en-US" dirty="0"/>
              <a:t>DCRL (Directional Change Recognition with Reinforcement Learning) is a method used for detecting directional changes in financial markets. It involves an agent analyzing the market's environment, using financial data to represent the current state, making decisions based on the market's direction, and receiving rewards for successful predictions. This process helps the agent continuously learn and adapt its strategy.</a:t>
            </a:r>
          </a:p>
        </p:txBody>
      </p:sp>
      <p:cxnSp>
        <p:nvCxnSpPr>
          <p:cNvPr id="39" name="Straight Connector 38">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a:t>Group 7</a:t>
            </a:r>
          </a:p>
        </p:txBody>
      </p:sp>
      <p:sp>
        <p:nvSpPr>
          <p:cNvPr id="9" name="TextBox 8">
            <a:extLst>
              <a:ext uri="{FF2B5EF4-FFF2-40B4-BE49-F238E27FC236}">
                <a16:creationId xmlns:a16="http://schemas.microsoft.com/office/drawing/2014/main" id="{17B19524-0E37-6E5D-89D3-038832D70E23}"/>
              </a:ext>
            </a:extLst>
          </p:cNvPr>
          <p:cNvSpPr txBox="1"/>
          <p:nvPr/>
        </p:nvSpPr>
        <p:spPr>
          <a:xfrm>
            <a:off x="4353926" y="5809009"/>
            <a:ext cx="2686954" cy="200055"/>
          </a:xfrm>
          <a:prstGeom prst="rect">
            <a:avLst/>
          </a:prstGeom>
          <a:solidFill>
            <a:srgbClr val="000000"/>
          </a:solidFill>
        </p:spPr>
        <p:txBody>
          <a:bodyPr wrap="square" rtlCol="0">
            <a:spAutoFit/>
          </a:bodyPr>
          <a:lstStyle/>
          <a:p>
            <a:pPr algn="r">
              <a:spcAft>
                <a:spcPts val="600"/>
              </a:spcAft>
            </a:pPr>
            <a:r>
              <a:rPr lang="en-US" sz="700">
                <a:solidFill>
                  <a:srgbClr val="FFFFFF"/>
                </a:solidFill>
                <a:hlinkClick r:id="rId4" tooltip="https://h3abionet.github.io/H3ABioNet-ML-glossary/reinforcement_learning_intro.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9293650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p:txBody>
          <a:bodyPr/>
          <a:lstStyle/>
          <a:p>
            <a:pPr algn="ctr">
              <a:spcAft>
                <a:spcPts val="600"/>
              </a:spcAft>
            </a:pPr>
            <a:r>
              <a:rPr lang="en-US" sz="4000"/>
              <a:t>Creating an environment</a:t>
            </a:r>
            <a:endParaRPr lang="en-US" sz="4000" dirty="0"/>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a:lstStyle/>
          <a:p>
            <a:r>
              <a:rPr lang="en-US" sz="1050">
                <a:cs typeface="Calibri"/>
              </a:rPr>
              <a:t>DTSC 5082 Seminar in Research and Research Methodology</a:t>
            </a:r>
            <a:endParaRPr lang="en-US" sz="1050" dirty="0">
              <a:cs typeface="Calibri"/>
            </a:endParaRP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a:lstStyle/>
          <a:p>
            <a:r>
              <a:rPr lang="en-US"/>
              <a:t>Group 7</a:t>
            </a:r>
            <a:endParaRPr lang="en-US" dirty="0"/>
          </a:p>
        </p:txBody>
      </p:sp>
      <p:sp>
        <p:nvSpPr>
          <p:cNvPr id="4" name="TextBox 3">
            <a:extLst>
              <a:ext uri="{FF2B5EF4-FFF2-40B4-BE49-F238E27FC236}">
                <a16:creationId xmlns:a16="http://schemas.microsoft.com/office/drawing/2014/main" id="{46FD16FD-0A5C-8B64-FB31-14F37BB56817}"/>
              </a:ext>
            </a:extLst>
          </p:cNvPr>
          <p:cNvSpPr txBox="1"/>
          <p:nvPr/>
        </p:nvSpPr>
        <p:spPr>
          <a:xfrm>
            <a:off x="914400" y="1971483"/>
            <a:ext cx="4680155" cy="4062651"/>
          </a:xfrm>
          <a:prstGeom prst="rect">
            <a:avLst/>
          </a:prstGeom>
          <a:noFill/>
        </p:spPr>
        <p:txBody>
          <a:bodyPr wrap="square" rtlCol="0">
            <a:spAutoFit/>
          </a:bodyPr>
          <a:lstStyle/>
          <a:p>
            <a:pPr marL="285750" indent="-285750">
              <a:buFont typeface="Arial" panose="020B0604020202020204" pitchFamily="34" charset="0"/>
              <a:buChar char="•"/>
            </a:pPr>
            <a:r>
              <a:rPr lang="en-US" sz="2000" dirty="0"/>
              <a:t>States: We have Price Unchanged, Price Decreased, Price Increased</a:t>
            </a:r>
          </a:p>
          <a:p>
            <a:endParaRPr lang="en-US" sz="2000" dirty="0"/>
          </a:p>
          <a:p>
            <a:pPr marL="285750" indent="-285750">
              <a:buFont typeface="Arial" panose="020B0604020202020204" pitchFamily="34" charset="0"/>
              <a:buChar char="•"/>
            </a:pPr>
            <a:r>
              <a:rPr lang="en-US" sz="2000" dirty="0"/>
              <a:t>Action: We have Hold, Sell, Buy </a:t>
            </a:r>
          </a:p>
          <a:p>
            <a:endParaRPr lang="en-US" sz="2000" dirty="0"/>
          </a:p>
          <a:p>
            <a:pPr marL="285750" indent="-285750">
              <a:buFont typeface="Arial" panose="020B0604020202020204" pitchFamily="34" charset="0"/>
              <a:buChar char="•"/>
            </a:pPr>
            <a:r>
              <a:rPr lang="en-US" sz="2000" dirty="0"/>
              <a:t>Rewards: We would reward 1,0,-1</a:t>
            </a:r>
          </a:p>
          <a:p>
            <a:endParaRPr lang="en-US" sz="2000" dirty="0"/>
          </a:p>
          <a:p>
            <a:pPr marL="285750" indent="-285750">
              <a:buFont typeface="Arial" panose="020B0604020202020204" pitchFamily="34" charset="0"/>
              <a:buChar char="•"/>
            </a:pPr>
            <a:r>
              <a:rPr lang="en-US" sz="2000" dirty="0"/>
              <a:t>Exploration rate (epsilon) = 0.1</a:t>
            </a:r>
          </a:p>
          <a:p>
            <a:endParaRPr lang="en-US" sz="2000" dirty="0"/>
          </a:p>
          <a:p>
            <a:pPr marL="285750" indent="-285750">
              <a:buFont typeface="Arial" panose="020B0604020202020204" pitchFamily="34" charset="0"/>
              <a:buChar char="•"/>
            </a:pPr>
            <a:r>
              <a:rPr lang="en-US" sz="2000" dirty="0"/>
              <a:t>Learning rate (alpha) = 0.1</a:t>
            </a:r>
          </a:p>
          <a:p>
            <a:endParaRPr lang="en-US" sz="2000" dirty="0"/>
          </a:p>
          <a:p>
            <a:pPr marL="285750" indent="-285750">
              <a:buFont typeface="Arial" panose="020B0604020202020204" pitchFamily="34" charset="0"/>
              <a:buChar char="•"/>
            </a:pPr>
            <a:r>
              <a:rPr lang="en-US" sz="2000" dirty="0"/>
              <a:t>Discount factor (gamma) = 0.9 </a:t>
            </a:r>
          </a:p>
          <a:p>
            <a:endParaRPr lang="en-US" dirty="0"/>
          </a:p>
        </p:txBody>
      </p:sp>
      <p:pic>
        <p:nvPicPr>
          <p:cNvPr id="6" name="Picture 5" descr="A diagram of a agent and environment&#10;&#10;Description automatically generated">
            <a:extLst>
              <a:ext uri="{FF2B5EF4-FFF2-40B4-BE49-F238E27FC236}">
                <a16:creationId xmlns:a16="http://schemas.microsoft.com/office/drawing/2014/main" id="{A0EB250D-4B91-C55B-FB6B-B84238830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992" y="2482761"/>
            <a:ext cx="5978950" cy="2295715"/>
          </a:xfrm>
          <a:prstGeom prst="rect">
            <a:avLst/>
          </a:prstGeom>
        </p:spPr>
      </p:pic>
    </p:spTree>
    <p:extLst>
      <p:ext uri="{BB962C8B-B14F-4D97-AF65-F5344CB8AC3E}">
        <p14:creationId xmlns:p14="http://schemas.microsoft.com/office/powerpoint/2010/main" val="195261486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704088" y="914400"/>
            <a:ext cx="4366756" cy="1928741"/>
          </a:xfrm>
        </p:spPr>
        <p:txBody>
          <a:bodyPr vert="horz" lIns="91440" tIns="45720" rIns="91440" bIns="45720" rtlCol="0" anchor="t">
            <a:normAutofit/>
          </a:bodyPr>
          <a:lstStyle/>
          <a:p>
            <a:pPr>
              <a:spcAft>
                <a:spcPts val="600"/>
              </a:spcAft>
            </a:pPr>
            <a:r>
              <a:rPr lang="en-US" kern="1200" cap="all" spc="30" baseline="0">
                <a:solidFill>
                  <a:schemeClr val="tx1"/>
                </a:solidFill>
                <a:latin typeface="+mj-lt"/>
                <a:ea typeface="+mj-ea"/>
                <a:cs typeface="+mj-cs"/>
              </a:rPr>
              <a:t>GENERATING Q-TABLES</a:t>
            </a:r>
            <a:br>
              <a:rPr lang="en-US" kern="1200" cap="all" spc="30" baseline="0">
                <a:solidFill>
                  <a:schemeClr val="tx1"/>
                </a:solidFill>
                <a:latin typeface="+mj-lt"/>
                <a:ea typeface="+mj-ea"/>
                <a:cs typeface="+mj-cs"/>
              </a:rPr>
            </a:br>
            <a:r>
              <a:rPr lang="en-US" kern="1200" cap="all" spc="30" baseline="0">
                <a:solidFill>
                  <a:schemeClr val="tx1"/>
                </a:solidFill>
                <a:latin typeface="+mj-lt"/>
                <a:ea typeface="+mj-ea"/>
                <a:cs typeface="+mj-cs"/>
              </a:rPr>
              <a:t> </a:t>
            </a:r>
          </a:p>
        </p:txBody>
      </p:sp>
      <p:cxnSp>
        <p:nvCxnSpPr>
          <p:cNvPr id="45" name="Straight Connector 4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130F2D-E69C-FADD-4F09-49E34BF835D1}"/>
              </a:ext>
            </a:extLst>
          </p:cNvPr>
          <p:cNvSpPr txBox="1"/>
          <p:nvPr/>
        </p:nvSpPr>
        <p:spPr>
          <a:xfrm>
            <a:off x="5517135" y="968377"/>
            <a:ext cx="5959481" cy="5004612"/>
          </a:xfrm>
          <a:prstGeom prst="rect">
            <a:avLst/>
          </a:prstGeom>
        </p:spPr>
        <p:txBody>
          <a:bodyPr vert="horz" lIns="91440" tIns="45720" rIns="91440" bIns="45720" rtlCol="0">
            <a:normAutofit/>
          </a:bodyPr>
          <a:lstStyle/>
          <a:p>
            <a:pPr indent="-228600">
              <a:spcAft>
                <a:spcPts val="600"/>
              </a:spcAft>
              <a:buFont typeface="Arial" panose="020B0604020202020204" pitchFamily="34" charset="0"/>
              <a:buChar char="•"/>
            </a:pPr>
            <a:r>
              <a:rPr lang="en-US" sz="1700" dirty="0"/>
              <a:t>To train a program to identify possible gains in financial markets using Q-learning, </a:t>
            </a:r>
          </a:p>
          <a:p>
            <a:pPr indent="-228600">
              <a:spcAft>
                <a:spcPts val="600"/>
              </a:spcAft>
              <a:buFont typeface="Arial" panose="020B0604020202020204" pitchFamily="34" charset="0"/>
              <a:buChar char="•"/>
            </a:pPr>
            <a:r>
              <a:rPr lang="en-US" sz="1700" dirty="0"/>
              <a:t>we built a simulated environment. </a:t>
            </a:r>
          </a:p>
          <a:p>
            <a:pPr indent="-228600">
              <a:spcAft>
                <a:spcPts val="600"/>
              </a:spcAft>
              <a:buFont typeface="Arial" panose="020B0604020202020204" pitchFamily="34" charset="0"/>
              <a:buChar char="•"/>
            </a:pPr>
            <a:r>
              <a:rPr lang="en-US" sz="1700" dirty="0"/>
              <a:t>We utilized the Bellman equation to update the Q-values in the table.</a:t>
            </a:r>
          </a:p>
          <a:p>
            <a:pPr algn="ctr">
              <a:spcAft>
                <a:spcPts val="600"/>
              </a:spcAft>
            </a:pPr>
            <a:r>
              <a:rPr lang="en-US" sz="1700" b="0" i="0" dirty="0">
                <a:effectLst/>
              </a:rPr>
              <a:t>Q(s, a) = E[R + γ * max[Q(s', a')] | s, a]</a:t>
            </a:r>
          </a:p>
          <a:p>
            <a:pPr fontAlgn="auto">
              <a:spcAft>
                <a:spcPts val="600"/>
              </a:spcAft>
            </a:pPr>
            <a:r>
              <a:rPr lang="en-US" sz="1700" dirty="0"/>
              <a:t>where, </a:t>
            </a:r>
          </a:p>
          <a:p>
            <a:pPr fontAlgn="auto">
              <a:spcAft>
                <a:spcPts val="600"/>
              </a:spcAft>
            </a:pPr>
            <a:r>
              <a:rPr lang="en-US" sz="1700" b="0" i="0" dirty="0">
                <a:effectLst/>
              </a:rPr>
              <a:t>Q(s, a) is the value of acting a in state s,</a:t>
            </a:r>
          </a:p>
          <a:p>
            <a:pPr fontAlgn="auto">
              <a:spcAft>
                <a:spcPts val="600"/>
              </a:spcAft>
            </a:pPr>
            <a:r>
              <a:rPr lang="el-GR" sz="1700" b="0" i="0" dirty="0">
                <a:effectLst/>
              </a:rPr>
              <a:t>γ</a:t>
            </a:r>
            <a:r>
              <a:rPr lang="en-US" sz="1700" b="0" i="0" dirty="0">
                <a:effectLst/>
              </a:rPr>
              <a:t> is the discount factor,</a:t>
            </a:r>
          </a:p>
          <a:p>
            <a:pPr fontAlgn="auto">
              <a:spcAft>
                <a:spcPts val="600"/>
              </a:spcAft>
            </a:pPr>
            <a:r>
              <a:rPr lang="en-US" sz="1700" b="0" i="0" dirty="0">
                <a:effectLst/>
              </a:rPr>
              <a:t>max[Q(s', a')] represents the maximum value of the action value function over all possible actions a' in the next state s'.</a:t>
            </a:r>
          </a:p>
          <a:p>
            <a:pPr indent="-228600">
              <a:spcAft>
                <a:spcPts val="600"/>
              </a:spcAft>
              <a:buFont typeface="Arial" panose="020B0604020202020204" pitchFamily="34" charset="0"/>
              <a:buChar char="•"/>
            </a:pPr>
            <a:endParaRPr lang="en-US" sz="1700" b="0" i="0" dirty="0">
              <a:effectLst/>
            </a:endParaRPr>
          </a:p>
          <a:p>
            <a:pPr indent="-228600">
              <a:spcAft>
                <a:spcPts val="600"/>
              </a:spcAft>
              <a:buFont typeface="Arial" panose="020B0604020202020204" pitchFamily="34" charset="0"/>
              <a:buChar char="•"/>
            </a:pPr>
            <a:r>
              <a:rPr lang="en-US" sz="1700" dirty="0"/>
              <a:t>The value associated with a state-action combination is defined as the expected immediate advantage plus the discounted cost of the optimal action to take in the following state.</a:t>
            </a:r>
          </a:p>
          <a:p>
            <a:pPr indent="-228600">
              <a:spcAft>
                <a:spcPts val="600"/>
              </a:spcAft>
              <a:buFont typeface="Arial" panose="020B0604020202020204" pitchFamily="34" charset="0"/>
              <a:buChar char="•"/>
            </a:pPr>
            <a:endParaRPr lang="en-US" sz="1700" dirty="0"/>
          </a:p>
          <a:p>
            <a:pPr indent="-228600">
              <a:spcAft>
                <a:spcPts val="600"/>
              </a:spcAft>
              <a:buFont typeface="Arial" panose="020B0604020202020204" pitchFamily="34" charset="0"/>
              <a:buChar char="•"/>
            </a:pPr>
            <a:endParaRPr lang="en-US" sz="1700" dirty="0"/>
          </a:p>
        </p:txBody>
      </p:sp>
      <p:cxnSp>
        <p:nvCxnSpPr>
          <p:cNvPr id="47" name="Straight Connector 46">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dirty="0"/>
              <a:t>Group 7</a:t>
            </a:r>
            <a:endParaRPr lang="en-US"/>
          </a:p>
        </p:txBody>
      </p:sp>
      <p:pic>
        <p:nvPicPr>
          <p:cNvPr id="12" name="Picture 11" descr="A white sheet with black text&#10;&#10;Description automatically generated">
            <a:extLst>
              <a:ext uri="{FF2B5EF4-FFF2-40B4-BE49-F238E27FC236}">
                <a16:creationId xmlns:a16="http://schemas.microsoft.com/office/drawing/2014/main" id="{9AB9B341-8E29-9EED-8B92-53C4282DF2B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0420" b="-1"/>
          <a:stretch/>
        </p:blipFill>
        <p:spPr>
          <a:xfrm>
            <a:off x="999719" y="3053891"/>
            <a:ext cx="4255391" cy="1327631"/>
          </a:xfrm>
          <a:prstGeom prst="rect">
            <a:avLst/>
          </a:prstGeom>
        </p:spPr>
      </p:pic>
      <p:sp>
        <p:nvSpPr>
          <p:cNvPr id="14" name="TextBox 13">
            <a:extLst>
              <a:ext uri="{FF2B5EF4-FFF2-40B4-BE49-F238E27FC236}">
                <a16:creationId xmlns:a16="http://schemas.microsoft.com/office/drawing/2014/main" id="{3638EAFE-DABB-A60A-9783-FD78E29ACF12}"/>
              </a:ext>
            </a:extLst>
          </p:cNvPr>
          <p:cNvSpPr txBox="1"/>
          <p:nvPr/>
        </p:nvSpPr>
        <p:spPr>
          <a:xfrm>
            <a:off x="2864776" y="4387685"/>
            <a:ext cx="2429214" cy="369332"/>
          </a:xfrm>
          <a:prstGeom prst="rect">
            <a:avLst/>
          </a:prstGeom>
          <a:noFill/>
        </p:spPr>
        <p:txBody>
          <a:bodyPr wrap="square" rtlCol="0">
            <a:spAutoFit/>
          </a:bodyPr>
          <a:lstStyle/>
          <a:p>
            <a:r>
              <a:rPr lang="en-US" sz="900" dirty="0">
                <a:hlinkClick r:id="rId4" tooltip="http://stackoverflow.com/questions/42547787/q-table-representation"/>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32382102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704088" y="912279"/>
            <a:ext cx="3801753" cy="1306902"/>
          </a:xfrm>
        </p:spPr>
        <p:txBody>
          <a:bodyPr vert="horz" lIns="91440" tIns="45720" rIns="91440" bIns="45720" rtlCol="0" anchor="t">
            <a:normAutofit/>
          </a:bodyPr>
          <a:lstStyle/>
          <a:p>
            <a:pPr algn="ctr">
              <a:spcAft>
                <a:spcPts val="600"/>
              </a:spcAft>
            </a:pPr>
            <a:r>
              <a:rPr lang="en-US" sz="3600" kern="1200" cap="all" spc="30" baseline="0" dirty="0">
                <a:solidFill>
                  <a:schemeClr val="tx1"/>
                </a:solidFill>
                <a:latin typeface="+mj-lt"/>
                <a:ea typeface="+mj-ea"/>
                <a:cs typeface="+mj-cs"/>
              </a:rPr>
              <a:t>RESULTS</a:t>
            </a:r>
            <a:br>
              <a:rPr lang="en-US" sz="3600" kern="1200" cap="all" spc="30" baseline="0" dirty="0">
                <a:solidFill>
                  <a:schemeClr val="tx1"/>
                </a:solidFill>
                <a:latin typeface="+mj-lt"/>
                <a:ea typeface="+mj-ea"/>
                <a:cs typeface="+mj-cs"/>
              </a:rPr>
            </a:br>
            <a:r>
              <a:rPr lang="en-US" sz="3600" kern="1200" cap="all" spc="30" baseline="0" dirty="0">
                <a:solidFill>
                  <a:schemeClr val="tx1"/>
                </a:solidFill>
                <a:latin typeface="+mj-lt"/>
                <a:ea typeface="+mj-ea"/>
                <a:cs typeface="+mj-cs"/>
              </a:rPr>
              <a:t> </a:t>
            </a:r>
          </a:p>
        </p:txBody>
      </p:sp>
      <p:sp>
        <p:nvSpPr>
          <p:cNvPr id="6" name="TextBox 5">
            <a:extLst>
              <a:ext uri="{FF2B5EF4-FFF2-40B4-BE49-F238E27FC236}">
                <a16:creationId xmlns:a16="http://schemas.microsoft.com/office/drawing/2014/main" id="{994B43B6-B1A1-D36F-BCC1-8D0038FCBD68}"/>
              </a:ext>
            </a:extLst>
          </p:cNvPr>
          <p:cNvSpPr txBox="1"/>
          <p:nvPr/>
        </p:nvSpPr>
        <p:spPr>
          <a:xfrm>
            <a:off x="715383" y="1922767"/>
            <a:ext cx="3801753" cy="3736367"/>
          </a:xfrm>
          <a:prstGeom prst="rect">
            <a:avLst/>
          </a:prstGeom>
        </p:spPr>
        <p:txBody>
          <a:bodyPr vert="horz" lIns="91440" tIns="45720" rIns="91440" bIns="45720" rtlCol="0">
            <a:normAutofit/>
          </a:bodyPr>
          <a:lstStyle/>
          <a:p>
            <a:pPr>
              <a:spcAft>
                <a:spcPts val="600"/>
              </a:spcAft>
            </a:pPr>
            <a:r>
              <a:rPr lang="en-US" dirty="0"/>
              <a:t>In this graph, the directional changes can be seen clear</a:t>
            </a:r>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r>
              <a:rPr lang="en-US" dirty="0"/>
              <a:t>Initially, the pre-covid values were the increases as the state values increased based on the states in the Q-table.</a:t>
            </a:r>
          </a:p>
          <a:p>
            <a:pPr indent="-228600">
              <a:spcAft>
                <a:spcPts val="600"/>
              </a:spcAft>
              <a:buFont typeface="Arial" panose="020B0604020202020204" pitchFamily="34" charset="0"/>
              <a:buChar char="•"/>
            </a:pPr>
            <a:endParaRPr lang="en-US" dirty="0"/>
          </a:p>
          <a:p>
            <a:pPr indent="-228600">
              <a:spcAft>
                <a:spcPts val="600"/>
              </a:spcAft>
              <a:buFont typeface="Arial" panose="020B0604020202020204" pitchFamily="34" charset="0"/>
              <a:buChar char="•"/>
            </a:pPr>
            <a:r>
              <a:rPr lang="en-US" dirty="0"/>
              <a:t>Finally, the post-covid values were decreasing as the state values increased based on the states in the Q-table.</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dirty="0"/>
              <a:t>Group 7</a:t>
            </a:r>
            <a:endParaRPr lang="en-US"/>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pic>
        <p:nvPicPr>
          <p:cNvPr id="4" name="Picture 3">
            <a:extLst>
              <a:ext uri="{FF2B5EF4-FFF2-40B4-BE49-F238E27FC236}">
                <a16:creationId xmlns:a16="http://schemas.microsoft.com/office/drawing/2014/main" id="{EC10C93E-0418-14CB-50A9-8BBCB9832888}"/>
              </a:ext>
            </a:extLst>
          </p:cNvPr>
          <p:cNvPicPr>
            <a:picLocks noChangeAspect="1"/>
          </p:cNvPicPr>
          <p:nvPr/>
        </p:nvPicPr>
        <p:blipFill rotWithShape="1">
          <a:blip r:embed="rId2"/>
          <a:srcRect l="2132" r="1029" b="-1"/>
          <a:stretch/>
        </p:blipFill>
        <p:spPr>
          <a:xfrm>
            <a:off x="4910667" y="1052888"/>
            <a:ext cx="6288275" cy="4902664"/>
          </a:xfrm>
          <a:prstGeom prst="rect">
            <a:avLst/>
          </a:prstGeom>
        </p:spPr>
      </p:pic>
    </p:spTree>
    <p:extLst>
      <p:ext uri="{BB962C8B-B14F-4D97-AF65-F5344CB8AC3E}">
        <p14:creationId xmlns:p14="http://schemas.microsoft.com/office/powerpoint/2010/main" val="13879714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700635" y="922096"/>
            <a:ext cx="10691265" cy="732985"/>
          </a:xfrm>
        </p:spPr>
        <p:txBody>
          <a:bodyPr>
            <a:normAutofit fontScale="90000"/>
          </a:bodyPr>
          <a:lstStyle/>
          <a:p>
            <a:pPr algn="ctr">
              <a:spcAft>
                <a:spcPts val="600"/>
              </a:spcAft>
            </a:pPr>
            <a:r>
              <a:rPr lang="en-US" sz="4000" dirty="0"/>
              <a:t>RESULTS</a:t>
            </a:r>
            <a:br>
              <a:rPr lang="en-US" sz="4000" dirty="0"/>
            </a:br>
            <a:r>
              <a:rPr lang="en-US" sz="4000" dirty="0"/>
              <a:t> </a:t>
            </a:r>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a:lstStyle/>
          <a:p>
            <a:r>
              <a:rPr lang="en-US" sz="1050" dirty="0">
                <a:cs typeface="Calibri"/>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a:lstStyle/>
          <a:p>
            <a:r>
              <a:rPr lang="en-US" dirty="0"/>
              <a:t>Group 7</a:t>
            </a:r>
          </a:p>
        </p:txBody>
      </p:sp>
      <p:pic>
        <p:nvPicPr>
          <p:cNvPr id="9" name="Picture 8">
            <a:extLst>
              <a:ext uri="{FF2B5EF4-FFF2-40B4-BE49-F238E27FC236}">
                <a16:creationId xmlns:a16="http://schemas.microsoft.com/office/drawing/2014/main" id="{7A7A2041-31DD-CAF8-3D2E-D8C34FC93278}"/>
              </a:ext>
            </a:extLst>
          </p:cNvPr>
          <p:cNvPicPr>
            <a:picLocks noChangeAspect="1"/>
          </p:cNvPicPr>
          <p:nvPr/>
        </p:nvPicPr>
        <p:blipFill>
          <a:blip r:embed="rId2"/>
          <a:stretch>
            <a:fillRect/>
          </a:stretch>
        </p:blipFill>
        <p:spPr>
          <a:xfrm>
            <a:off x="1133254" y="1655081"/>
            <a:ext cx="6522152" cy="3547837"/>
          </a:xfrm>
          <a:prstGeom prst="rect">
            <a:avLst/>
          </a:prstGeom>
        </p:spPr>
      </p:pic>
      <p:sp>
        <p:nvSpPr>
          <p:cNvPr id="10" name="TextBox 9">
            <a:extLst>
              <a:ext uri="{FF2B5EF4-FFF2-40B4-BE49-F238E27FC236}">
                <a16:creationId xmlns:a16="http://schemas.microsoft.com/office/drawing/2014/main" id="{AA0A33C3-CB4A-D537-F220-20E349C1F654}"/>
              </a:ext>
            </a:extLst>
          </p:cNvPr>
          <p:cNvSpPr txBox="1"/>
          <p:nvPr/>
        </p:nvSpPr>
        <p:spPr>
          <a:xfrm>
            <a:off x="7722969" y="2293126"/>
            <a:ext cx="4252721" cy="3139321"/>
          </a:xfrm>
          <a:prstGeom prst="rect">
            <a:avLst/>
          </a:prstGeom>
          <a:noFill/>
        </p:spPr>
        <p:txBody>
          <a:bodyPr wrap="square" rtlCol="0">
            <a:spAutoFit/>
          </a:bodyPr>
          <a:lstStyle/>
          <a:p>
            <a:r>
              <a:rPr lang="en-US" dirty="0"/>
              <a:t>Even this graph shows the directional </a:t>
            </a:r>
          </a:p>
          <a:p>
            <a:r>
              <a:rPr lang="en-US" dirty="0"/>
              <a:t>changes based on the Q-Table  </a:t>
            </a:r>
          </a:p>
          <a:p>
            <a:endParaRPr lang="en-US" dirty="0"/>
          </a:p>
          <a:p>
            <a:r>
              <a:rPr lang="en-US" dirty="0"/>
              <a:t>The pre-covid table shows there are few negative changes when compared with the post covid. </a:t>
            </a:r>
          </a:p>
          <a:p>
            <a:endParaRPr lang="en-US" dirty="0"/>
          </a:p>
          <a:p>
            <a:endParaRPr lang="en-US" dirty="0"/>
          </a:p>
          <a:p>
            <a:r>
              <a:rPr lang="en-US" dirty="0"/>
              <a:t>The post-covid table shows there is</a:t>
            </a:r>
          </a:p>
          <a:p>
            <a:r>
              <a:rPr lang="en-US" dirty="0"/>
              <a:t>a lot of the  changes when compared </a:t>
            </a:r>
          </a:p>
          <a:p>
            <a:r>
              <a:rPr lang="en-US" dirty="0"/>
              <a:t>with the pre-covid Q-table.</a:t>
            </a:r>
          </a:p>
        </p:txBody>
      </p:sp>
      <p:sp>
        <p:nvSpPr>
          <p:cNvPr id="11" name="TextBox 10">
            <a:extLst>
              <a:ext uri="{FF2B5EF4-FFF2-40B4-BE49-F238E27FC236}">
                <a16:creationId xmlns:a16="http://schemas.microsoft.com/office/drawing/2014/main" id="{4B4D7F17-3B37-B5CA-9135-9F6F58F3B785}"/>
              </a:ext>
            </a:extLst>
          </p:cNvPr>
          <p:cNvSpPr txBox="1"/>
          <p:nvPr/>
        </p:nvSpPr>
        <p:spPr>
          <a:xfrm>
            <a:off x="5255110" y="5559583"/>
            <a:ext cx="3520194" cy="369332"/>
          </a:xfrm>
          <a:prstGeom prst="rect">
            <a:avLst/>
          </a:prstGeom>
          <a:noFill/>
        </p:spPr>
        <p:txBody>
          <a:bodyPr wrap="none" rtlCol="0">
            <a:spAutoFit/>
          </a:bodyPr>
          <a:lstStyle/>
          <a:p>
            <a:r>
              <a:rPr lang="en-US" b="1" dirty="0"/>
              <a:t>MSE value is 7.746193852631523</a:t>
            </a:r>
          </a:p>
        </p:txBody>
      </p:sp>
    </p:spTree>
    <p:extLst>
      <p:ext uri="{BB962C8B-B14F-4D97-AF65-F5344CB8AC3E}">
        <p14:creationId xmlns:p14="http://schemas.microsoft.com/office/powerpoint/2010/main" val="3697421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704088" y="912279"/>
            <a:ext cx="3801753" cy="1306902"/>
          </a:xfrm>
        </p:spPr>
        <p:txBody>
          <a:bodyPr vert="horz" lIns="91440" tIns="45720" rIns="91440" bIns="45720" rtlCol="0" anchor="t">
            <a:normAutofit/>
          </a:bodyPr>
          <a:lstStyle/>
          <a:p>
            <a:pPr>
              <a:spcAft>
                <a:spcPts val="600"/>
              </a:spcAft>
            </a:pPr>
            <a:r>
              <a:rPr lang="en-US" sz="3600" kern="1200" cap="all" spc="30" baseline="0">
                <a:solidFill>
                  <a:schemeClr val="tx1"/>
                </a:solidFill>
                <a:latin typeface="+mj-lt"/>
                <a:ea typeface="+mj-ea"/>
                <a:cs typeface="+mj-cs"/>
              </a:rPr>
              <a:t>LIMITATIONS</a:t>
            </a:r>
            <a:br>
              <a:rPr lang="en-US" sz="3600" kern="1200" cap="all" spc="30" baseline="0">
                <a:solidFill>
                  <a:schemeClr val="tx1"/>
                </a:solidFill>
                <a:latin typeface="+mj-lt"/>
                <a:ea typeface="+mj-ea"/>
                <a:cs typeface="+mj-cs"/>
              </a:rPr>
            </a:br>
            <a:r>
              <a:rPr lang="en-US" sz="3600" kern="1200" cap="all" spc="30" baseline="0">
                <a:solidFill>
                  <a:schemeClr val="tx1"/>
                </a:solidFill>
                <a:latin typeface="+mj-lt"/>
                <a:ea typeface="+mj-ea"/>
                <a:cs typeface="+mj-cs"/>
              </a:rPr>
              <a:t> </a:t>
            </a:r>
          </a:p>
        </p:txBody>
      </p:sp>
      <p:sp>
        <p:nvSpPr>
          <p:cNvPr id="10" name="TextBox 9">
            <a:extLst>
              <a:ext uri="{FF2B5EF4-FFF2-40B4-BE49-F238E27FC236}">
                <a16:creationId xmlns:a16="http://schemas.microsoft.com/office/drawing/2014/main" id="{D218F055-656C-0AED-A978-99AC4DF6F879}"/>
              </a:ext>
            </a:extLst>
          </p:cNvPr>
          <p:cNvSpPr txBox="1"/>
          <p:nvPr/>
        </p:nvSpPr>
        <p:spPr>
          <a:xfrm>
            <a:off x="906501" y="2770636"/>
            <a:ext cx="3801753" cy="3736367"/>
          </a:xfrm>
          <a:prstGeom prst="rect">
            <a:avLst/>
          </a:prstGeom>
        </p:spPr>
        <p:txBody>
          <a:bodyPr vert="horz" lIns="91440" tIns="45720" rIns="91440" bIns="45720" rtlCol="0">
            <a:normAutofit/>
          </a:bodyPr>
          <a:lstStyle/>
          <a:p>
            <a:pPr>
              <a:lnSpc>
                <a:spcPct val="110000"/>
              </a:lnSpc>
              <a:spcAft>
                <a:spcPts val="600"/>
              </a:spcAft>
            </a:pPr>
            <a:r>
              <a:rPr lang="en-US" b="0" i="0" dirty="0">
                <a:effectLst/>
              </a:rPr>
              <a:t>If you initialize all Q-values to zero, the agent might get stuck exploiting the initial state, neglecting other potentially better options.</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a:t>Group 7</a:t>
            </a:r>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pic>
        <p:nvPicPr>
          <p:cNvPr id="12" name="Picture 11" descr="A person in orange jumpsuit holding bars&#10;&#10;Description automatically generated">
            <a:extLst>
              <a:ext uri="{FF2B5EF4-FFF2-40B4-BE49-F238E27FC236}">
                <a16:creationId xmlns:a16="http://schemas.microsoft.com/office/drawing/2014/main" id="{076E886D-42AB-BAD5-7D1A-DD6970AD21B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113" r="34865" b="1"/>
          <a:stretch/>
        </p:blipFill>
        <p:spPr>
          <a:xfrm>
            <a:off x="4910667" y="902448"/>
            <a:ext cx="6481233" cy="5053104"/>
          </a:xfrm>
          <a:prstGeom prst="rect">
            <a:avLst/>
          </a:prstGeom>
        </p:spPr>
      </p:pic>
    </p:spTree>
    <p:extLst>
      <p:ext uri="{BB962C8B-B14F-4D97-AF65-F5344CB8AC3E}">
        <p14:creationId xmlns:p14="http://schemas.microsoft.com/office/powerpoint/2010/main" val="2606498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p:txBody>
          <a:bodyPr/>
          <a:lstStyle/>
          <a:p>
            <a:pPr algn="ctr">
              <a:spcAft>
                <a:spcPts val="600"/>
              </a:spcAft>
            </a:pPr>
            <a:r>
              <a:rPr lang="en-US" sz="4000" dirty="0"/>
              <a:t>REFERENCES</a:t>
            </a:r>
            <a:br>
              <a:rPr lang="en-US" sz="4000" dirty="0"/>
            </a:br>
            <a:r>
              <a:rPr lang="en-US" sz="4000" dirty="0"/>
              <a:t> </a:t>
            </a:r>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a:lstStyle/>
          <a:p>
            <a:r>
              <a:rPr lang="en-US" sz="1050" dirty="0">
                <a:cs typeface="Calibri"/>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a:lstStyle/>
          <a:p>
            <a:r>
              <a:rPr lang="en-US" dirty="0"/>
              <a:t>Group 7</a:t>
            </a:r>
          </a:p>
        </p:txBody>
      </p:sp>
      <p:sp>
        <p:nvSpPr>
          <p:cNvPr id="6" name="TextBox 5">
            <a:extLst>
              <a:ext uri="{FF2B5EF4-FFF2-40B4-BE49-F238E27FC236}">
                <a16:creationId xmlns:a16="http://schemas.microsoft.com/office/drawing/2014/main" id="{E3539A70-F8D4-73AA-F274-6B3BFAF39B79}"/>
              </a:ext>
            </a:extLst>
          </p:cNvPr>
          <p:cNvSpPr txBox="1"/>
          <p:nvPr/>
        </p:nvSpPr>
        <p:spPr>
          <a:xfrm>
            <a:off x="800100" y="1969960"/>
            <a:ext cx="11185691" cy="3693319"/>
          </a:xfrm>
          <a:prstGeom prst="rect">
            <a:avLst/>
          </a:prstGeom>
          <a:noFill/>
        </p:spPr>
        <p:txBody>
          <a:bodyPr wrap="none" rtlCol="0">
            <a:spAutoFit/>
          </a:bodyPr>
          <a:lstStyle/>
          <a:p>
            <a:r>
              <a:rPr lang="en-US" dirty="0" err="1"/>
              <a:t>Treleaven</a:t>
            </a:r>
            <a:r>
              <a:rPr lang="en-US" dirty="0"/>
              <a:t>, P., Galas, M., &amp; </a:t>
            </a:r>
            <a:r>
              <a:rPr lang="en-US" dirty="0" err="1"/>
              <a:t>Lalchand</a:t>
            </a:r>
            <a:r>
              <a:rPr lang="en-US" dirty="0"/>
              <a:t>, V. (2013). Algorithmic trading review. Communications of the </a:t>
            </a:r>
          </a:p>
          <a:p>
            <a:r>
              <a:rPr lang="en-US" dirty="0"/>
              <a:t>ACM, 56(11), 76-85.</a:t>
            </a:r>
          </a:p>
          <a:p>
            <a:endParaRPr lang="en-US" dirty="0"/>
          </a:p>
          <a:p>
            <a:r>
              <a:rPr lang="en-US" b="0" i="0" dirty="0">
                <a:solidFill>
                  <a:srgbClr val="222222"/>
                </a:solidFill>
                <a:effectLst/>
                <a:highlight>
                  <a:srgbClr val="FFFFFF"/>
                </a:highlight>
              </a:rPr>
              <a:t>Aloud, M. E., &amp; </a:t>
            </a:r>
            <a:r>
              <a:rPr lang="en-US" b="0" i="0" dirty="0" err="1">
                <a:solidFill>
                  <a:srgbClr val="222222"/>
                </a:solidFill>
                <a:effectLst/>
                <a:highlight>
                  <a:srgbClr val="FFFFFF"/>
                </a:highlight>
              </a:rPr>
              <a:t>Alkhamees</a:t>
            </a:r>
            <a:r>
              <a:rPr lang="en-US" b="0" i="0" dirty="0">
                <a:solidFill>
                  <a:srgbClr val="222222"/>
                </a:solidFill>
                <a:effectLst/>
                <a:highlight>
                  <a:srgbClr val="FFFFFF"/>
                </a:highlight>
              </a:rPr>
              <a:t>, N. (2021). Intelligent algorithmic trading strategy using reinforcement learning and </a:t>
            </a:r>
          </a:p>
          <a:p>
            <a:r>
              <a:rPr lang="en-US" b="0" i="0" dirty="0">
                <a:solidFill>
                  <a:srgbClr val="222222"/>
                </a:solidFill>
                <a:effectLst/>
                <a:highlight>
                  <a:srgbClr val="FFFFFF"/>
                </a:highlight>
              </a:rPr>
              <a:t>directional change. </a:t>
            </a:r>
            <a:r>
              <a:rPr lang="en-US" b="0" i="1" dirty="0">
                <a:solidFill>
                  <a:srgbClr val="222222"/>
                </a:solidFill>
                <a:effectLst/>
                <a:highlight>
                  <a:srgbClr val="FFFFFF"/>
                </a:highlight>
              </a:rPr>
              <a:t>IEEE Access</a:t>
            </a:r>
            <a:r>
              <a:rPr lang="en-US" b="0" i="0" dirty="0">
                <a:solidFill>
                  <a:srgbClr val="222222"/>
                </a:solidFill>
                <a:effectLst/>
                <a:highlight>
                  <a:srgbClr val="FFFFFF"/>
                </a:highlight>
              </a:rPr>
              <a:t>, </a:t>
            </a:r>
            <a:r>
              <a:rPr lang="en-US" b="0" i="1" dirty="0">
                <a:solidFill>
                  <a:srgbClr val="222222"/>
                </a:solidFill>
                <a:effectLst/>
                <a:highlight>
                  <a:srgbClr val="FFFFFF"/>
                </a:highlight>
              </a:rPr>
              <a:t>9</a:t>
            </a:r>
            <a:r>
              <a:rPr lang="en-US" b="0" i="0" dirty="0">
                <a:solidFill>
                  <a:srgbClr val="222222"/>
                </a:solidFill>
                <a:effectLst/>
                <a:highlight>
                  <a:srgbClr val="FFFFFF"/>
                </a:highlight>
              </a:rPr>
              <a:t>, 114659-114671.</a:t>
            </a:r>
          </a:p>
          <a:p>
            <a:endParaRPr lang="en-US" dirty="0">
              <a:solidFill>
                <a:srgbClr val="222222"/>
              </a:solidFill>
              <a:highlight>
                <a:srgbClr val="FFFFFF"/>
              </a:highlight>
            </a:endParaRPr>
          </a:p>
          <a:p>
            <a:r>
              <a:rPr lang="en-US" b="0" i="0" dirty="0">
                <a:solidFill>
                  <a:srgbClr val="222222"/>
                </a:solidFill>
                <a:effectLst/>
                <a:highlight>
                  <a:srgbClr val="FFFFFF"/>
                </a:highlight>
              </a:rPr>
              <a:t>Li, X., Deng, X., Zhu, S., Wang, F., &amp; Xie, H. (2014). An intelligent market making strategy in </a:t>
            </a:r>
          </a:p>
          <a:p>
            <a:r>
              <a:rPr lang="en-US" b="0" i="0" dirty="0">
                <a:solidFill>
                  <a:srgbClr val="222222"/>
                </a:solidFill>
                <a:effectLst/>
                <a:highlight>
                  <a:srgbClr val="FFFFFF"/>
                </a:highlight>
              </a:rPr>
              <a:t>algorithmic trading. </a:t>
            </a:r>
            <a:r>
              <a:rPr lang="en-US" b="0" i="1" dirty="0">
                <a:solidFill>
                  <a:srgbClr val="222222"/>
                </a:solidFill>
                <a:effectLst/>
                <a:highlight>
                  <a:srgbClr val="FFFFFF"/>
                </a:highlight>
              </a:rPr>
              <a:t>Frontiers of Computer Science</a:t>
            </a:r>
            <a:r>
              <a:rPr lang="en-US" b="0" i="0" dirty="0">
                <a:solidFill>
                  <a:srgbClr val="222222"/>
                </a:solidFill>
                <a:effectLst/>
                <a:highlight>
                  <a:srgbClr val="FFFFFF"/>
                </a:highlight>
              </a:rPr>
              <a:t>, </a:t>
            </a:r>
            <a:r>
              <a:rPr lang="en-US" b="0" i="1" dirty="0">
                <a:solidFill>
                  <a:srgbClr val="222222"/>
                </a:solidFill>
                <a:effectLst/>
                <a:highlight>
                  <a:srgbClr val="FFFFFF"/>
                </a:highlight>
              </a:rPr>
              <a:t>8</a:t>
            </a:r>
            <a:r>
              <a:rPr lang="en-US" b="0" i="0" dirty="0">
                <a:solidFill>
                  <a:srgbClr val="222222"/>
                </a:solidFill>
                <a:effectLst/>
                <a:highlight>
                  <a:srgbClr val="FFFFFF"/>
                </a:highlight>
              </a:rPr>
              <a:t>, 596-608.</a:t>
            </a:r>
          </a:p>
          <a:p>
            <a:endParaRPr lang="en-US" dirty="0">
              <a:solidFill>
                <a:srgbClr val="222222"/>
              </a:solidFill>
              <a:highlight>
                <a:srgbClr val="FFFFFF"/>
              </a:highlight>
            </a:endParaRPr>
          </a:p>
          <a:p>
            <a:r>
              <a:rPr lang="en-US" b="0" i="0" dirty="0">
                <a:solidFill>
                  <a:srgbClr val="222222"/>
                </a:solidFill>
                <a:effectLst/>
                <a:highlight>
                  <a:srgbClr val="FFFFFF"/>
                </a:highlight>
              </a:rPr>
              <a:t>Dubey, R. K. (2022). Algorithmic Trading: The Intelligent Trading Systems and Its Impact on Trade Size.</a:t>
            </a:r>
          </a:p>
          <a:p>
            <a:r>
              <a:rPr lang="en-US" b="0" i="0" dirty="0">
                <a:solidFill>
                  <a:srgbClr val="222222"/>
                </a:solidFill>
                <a:effectLst/>
                <a:highlight>
                  <a:srgbClr val="FFFFFF"/>
                </a:highlight>
              </a:rPr>
              <a:t> </a:t>
            </a:r>
            <a:r>
              <a:rPr lang="en-US" b="0" i="1" dirty="0">
                <a:solidFill>
                  <a:srgbClr val="222222"/>
                </a:solidFill>
                <a:effectLst/>
                <a:highlight>
                  <a:srgbClr val="FFFFFF"/>
                </a:highlight>
              </a:rPr>
              <a:t>Expert Systems with Applications</a:t>
            </a:r>
            <a:r>
              <a:rPr lang="en-US" b="0" i="0" dirty="0">
                <a:solidFill>
                  <a:srgbClr val="222222"/>
                </a:solidFill>
                <a:effectLst/>
                <a:highlight>
                  <a:srgbClr val="FFFFFF"/>
                </a:highlight>
              </a:rPr>
              <a:t>, </a:t>
            </a:r>
            <a:r>
              <a:rPr lang="en-US" b="0" i="1" dirty="0">
                <a:solidFill>
                  <a:srgbClr val="222222"/>
                </a:solidFill>
                <a:effectLst/>
                <a:highlight>
                  <a:srgbClr val="FFFFFF"/>
                </a:highlight>
              </a:rPr>
              <a:t>202</a:t>
            </a:r>
            <a:r>
              <a:rPr lang="en-US" b="0" i="0" dirty="0">
                <a:solidFill>
                  <a:srgbClr val="222222"/>
                </a:solidFill>
                <a:effectLst/>
                <a:highlight>
                  <a:srgbClr val="FFFFFF"/>
                </a:highlight>
              </a:rPr>
              <a:t>, 117279.</a:t>
            </a:r>
            <a:endParaRPr lang="en-US" dirty="0">
              <a:solidFill>
                <a:srgbClr val="222222"/>
              </a:solidFill>
              <a:highlight>
                <a:srgbClr val="FFFFFF"/>
              </a:highlight>
            </a:endParaRPr>
          </a:p>
          <a:p>
            <a:endParaRPr lang="en-US" b="0" i="0" dirty="0">
              <a:solidFill>
                <a:srgbClr val="222222"/>
              </a:solidFill>
              <a:effectLst/>
              <a:highlight>
                <a:srgbClr val="FFFFFF"/>
              </a:highlight>
              <a:latin typeface="Arial" panose="020B0604020202020204" pitchFamily="34" charset="0"/>
            </a:endParaRPr>
          </a:p>
          <a:p>
            <a:endParaRPr lang="en-US" dirty="0"/>
          </a:p>
        </p:txBody>
      </p:sp>
    </p:spTree>
    <p:extLst>
      <p:ext uri="{BB962C8B-B14F-4D97-AF65-F5344CB8AC3E}">
        <p14:creationId xmlns:p14="http://schemas.microsoft.com/office/powerpoint/2010/main" val="292518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03558DF-DEBE-EA36-2BAE-0CB532478815}"/>
              </a:ext>
            </a:extLst>
          </p:cNvPr>
          <p:cNvSpPr txBox="1"/>
          <p:nvPr/>
        </p:nvSpPr>
        <p:spPr>
          <a:xfrm>
            <a:off x="704088" y="914400"/>
            <a:ext cx="6151083" cy="1307592"/>
          </a:xfrm>
          <a:prstGeom prst="rect">
            <a:avLst/>
          </a:prstGeom>
        </p:spPr>
        <p:txBody>
          <a:bodyPr vert="horz" lIns="91440" tIns="45720" rIns="91440" bIns="45720" rtlCol="0" anchor="t">
            <a:normAutofit/>
          </a:bodyPr>
          <a:lstStyle/>
          <a:p>
            <a:pPr>
              <a:spcBef>
                <a:spcPct val="0"/>
              </a:spcBef>
              <a:spcAft>
                <a:spcPts val="600"/>
              </a:spcAft>
            </a:pPr>
            <a:r>
              <a:rPr lang="en-US" sz="4000" kern="1200" cap="all" spc="30" baseline="0">
                <a:solidFill>
                  <a:schemeClr val="tx1"/>
                </a:solidFill>
                <a:latin typeface="+mj-lt"/>
                <a:ea typeface="+mj-ea"/>
                <a:cs typeface="+mj-cs"/>
              </a:rPr>
              <a:t>TABLE OF CONTENT</a:t>
            </a:r>
          </a:p>
        </p:txBody>
      </p:sp>
      <p:sp>
        <p:nvSpPr>
          <p:cNvPr id="6" name="TextBox 5">
            <a:extLst>
              <a:ext uri="{FF2B5EF4-FFF2-40B4-BE49-F238E27FC236}">
                <a16:creationId xmlns:a16="http://schemas.microsoft.com/office/drawing/2014/main" id="{742A2F1D-5C7A-7E84-3F88-A9BB96FBD01F}"/>
              </a:ext>
            </a:extLst>
          </p:cNvPr>
          <p:cNvSpPr txBox="1"/>
          <p:nvPr/>
        </p:nvSpPr>
        <p:spPr>
          <a:xfrm>
            <a:off x="704088" y="2219183"/>
            <a:ext cx="6151083" cy="3753812"/>
          </a:xfrm>
          <a:prstGeom prst="rect">
            <a:avLst/>
          </a:prstGeom>
        </p:spPr>
        <p:txBody>
          <a:bodyPr vert="horz" lIns="91440" tIns="45720" rIns="91440" bIns="45720" rtlCol="0">
            <a:normAutofit fontScale="92500" lnSpcReduction="10000"/>
          </a:bodyPr>
          <a:lstStyle/>
          <a:p>
            <a:pPr indent="-228600">
              <a:spcAft>
                <a:spcPts val="600"/>
              </a:spcAft>
              <a:buFont typeface="Arial" panose="020B0604020202020204" pitchFamily="34" charset="0"/>
              <a:buChar char="•"/>
            </a:pPr>
            <a:r>
              <a:rPr lang="en-US" sz="1500" dirty="0"/>
              <a:t>INTRODUCTION</a:t>
            </a:r>
          </a:p>
          <a:p>
            <a:pPr indent="-228600">
              <a:spcAft>
                <a:spcPts val="600"/>
              </a:spcAft>
              <a:buFont typeface="Arial" panose="020B0604020202020204" pitchFamily="34" charset="0"/>
              <a:buChar char="•"/>
            </a:pPr>
            <a:r>
              <a:rPr lang="en-US" sz="1500" dirty="0"/>
              <a:t>RESEARCH PROBLEM</a:t>
            </a:r>
          </a:p>
          <a:p>
            <a:pPr indent="-228600">
              <a:spcAft>
                <a:spcPts val="600"/>
              </a:spcAft>
              <a:buFont typeface="Arial" panose="020B0604020202020204" pitchFamily="34" charset="0"/>
              <a:buChar char="•"/>
            </a:pPr>
            <a:r>
              <a:rPr lang="en-US" sz="1500" dirty="0"/>
              <a:t>RESEARCH GOAL</a:t>
            </a:r>
          </a:p>
          <a:p>
            <a:pPr indent="-228600">
              <a:spcAft>
                <a:spcPts val="600"/>
              </a:spcAft>
              <a:buFont typeface="Arial" panose="020B0604020202020204" pitchFamily="34" charset="0"/>
              <a:buChar char="•"/>
            </a:pPr>
            <a:r>
              <a:rPr lang="en-US" sz="1500" dirty="0"/>
              <a:t>DATASET</a:t>
            </a:r>
          </a:p>
          <a:p>
            <a:pPr indent="-228600">
              <a:spcAft>
                <a:spcPts val="600"/>
              </a:spcAft>
              <a:buFont typeface="Arial" panose="020B0604020202020204" pitchFamily="34" charset="0"/>
              <a:buChar char="•"/>
            </a:pPr>
            <a:r>
              <a:rPr lang="en-US" sz="1500" dirty="0"/>
              <a:t>DATA PREPROCESSING</a:t>
            </a:r>
          </a:p>
          <a:p>
            <a:pPr indent="-228600">
              <a:spcAft>
                <a:spcPts val="600"/>
              </a:spcAft>
              <a:buFont typeface="Arial" panose="020B0604020202020204" pitchFamily="34" charset="0"/>
              <a:buChar char="•"/>
            </a:pPr>
            <a:r>
              <a:rPr lang="en-US" sz="1500" dirty="0"/>
              <a:t>STATISTICAL ANALYSIS</a:t>
            </a:r>
          </a:p>
          <a:p>
            <a:pPr indent="-228600">
              <a:spcAft>
                <a:spcPts val="600"/>
              </a:spcAft>
              <a:buFont typeface="Arial" panose="020B0604020202020204" pitchFamily="34" charset="0"/>
              <a:buChar char="•"/>
            </a:pPr>
            <a:r>
              <a:rPr lang="en-US" sz="1500" dirty="0"/>
              <a:t>EXPLORATORY  ANALYSIS</a:t>
            </a:r>
          </a:p>
          <a:p>
            <a:pPr indent="-228600">
              <a:spcAft>
                <a:spcPts val="600"/>
              </a:spcAft>
              <a:buFont typeface="Arial" panose="020B0604020202020204" pitchFamily="34" charset="0"/>
              <a:buChar char="•"/>
            </a:pPr>
            <a:r>
              <a:rPr lang="en-US" sz="1500" dirty="0"/>
              <a:t>REINFORCEMENT LEARNING</a:t>
            </a:r>
          </a:p>
          <a:p>
            <a:pPr indent="-228600">
              <a:spcAft>
                <a:spcPts val="600"/>
              </a:spcAft>
              <a:buFont typeface="Arial" panose="020B0604020202020204" pitchFamily="34" charset="0"/>
              <a:buChar char="•"/>
            </a:pPr>
            <a:r>
              <a:rPr lang="en-US" sz="1500" dirty="0"/>
              <a:t>CREATING AN ENVIRONMENT</a:t>
            </a:r>
          </a:p>
          <a:p>
            <a:pPr indent="-228600">
              <a:spcAft>
                <a:spcPts val="600"/>
              </a:spcAft>
              <a:buFont typeface="Arial" panose="020B0604020202020204" pitchFamily="34" charset="0"/>
              <a:buChar char="•"/>
            </a:pPr>
            <a:r>
              <a:rPr lang="en-US" sz="1500" dirty="0"/>
              <a:t>GENERATING Q-TABLES</a:t>
            </a:r>
          </a:p>
          <a:p>
            <a:pPr indent="-228600">
              <a:spcAft>
                <a:spcPts val="600"/>
              </a:spcAft>
              <a:buFont typeface="Arial" panose="020B0604020202020204" pitchFamily="34" charset="0"/>
              <a:buChar char="•"/>
            </a:pPr>
            <a:r>
              <a:rPr lang="en-US" sz="1500" dirty="0"/>
              <a:t>RESULTS</a:t>
            </a:r>
          </a:p>
          <a:p>
            <a:pPr indent="-228600">
              <a:spcAft>
                <a:spcPts val="600"/>
              </a:spcAft>
              <a:buFont typeface="Arial" panose="020B0604020202020204" pitchFamily="34" charset="0"/>
              <a:buChar char="•"/>
            </a:pPr>
            <a:r>
              <a:rPr lang="en-US" sz="1500" dirty="0"/>
              <a:t>LIMITATION</a:t>
            </a:r>
          </a:p>
          <a:p>
            <a:pPr indent="-228600">
              <a:spcAft>
                <a:spcPts val="600"/>
              </a:spcAft>
              <a:buFont typeface="Arial" panose="020B0604020202020204" pitchFamily="34" charset="0"/>
              <a:buChar char="•"/>
            </a:pPr>
            <a:r>
              <a:rPr lang="en-US" sz="1500" dirty="0"/>
              <a:t>REFERENCES</a:t>
            </a:r>
          </a:p>
          <a:p>
            <a:pPr indent="-228600">
              <a:spcAft>
                <a:spcPts val="600"/>
              </a:spcAft>
              <a:buFont typeface="Arial" panose="020B0604020202020204" pitchFamily="34" charset="0"/>
              <a:buChar char="•"/>
            </a:pPr>
            <a:endParaRPr lang="en-US" sz="1500" dirty="0"/>
          </a:p>
        </p:txBody>
      </p:sp>
      <p:sp>
        <p:nvSpPr>
          <p:cNvPr id="10" name="Date Placeholder 2">
            <a:extLst>
              <a:ext uri="{FF2B5EF4-FFF2-40B4-BE49-F238E27FC236}">
                <a16:creationId xmlns:a16="http://schemas.microsoft.com/office/drawing/2014/main" id="{E46D2227-3D4C-BB86-5541-7EA8C424D56B}"/>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a:t>Group 7</a:t>
            </a:r>
          </a:p>
        </p:txBody>
      </p:sp>
      <p:sp>
        <p:nvSpPr>
          <p:cNvPr id="9" name="Footer Placeholder 3">
            <a:extLst>
              <a:ext uri="{FF2B5EF4-FFF2-40B4-BE49-F238E27FC236}">
                <a16:creationId xmlns:a16="http://schemas.microsoft.com/office/drawing/2014/main" id="{07CA3F1F-B32B-1622-5145-F20AC917FF37}"/>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pic>
        <p:nvPicPr>
          <p:cNvPr id="8" name="Picture 7" descr="Glasses on top of a book">
            <a:extLst>
              <a:ext uri="{FF2B5EF4-FFF2-40B4-BE49-F238E27FC236}">
                <a16:creationId xmlns:a16="http://schemas.microsoft.com/office/drawing/2014/main" id="{2540FA82-6C3B-70A5-F22F-487C62A55FAA}"/>
              </a:ext>
            </a:extLst>
          </p:cNvPr>
          <p:cNvPicPr>
            <a:picLocks noChangeAspect="1"/>
          </p:cNvPicPr>
          <p:nvPr/>
        </p:nvPicPr>
        <p:blipFill rotWithShape="1">
          <a:blip r:embed="rId2"/>
          <a:srcRect l="10897" r="35536" b="-2"/>
          <a:stretch/>
        </p:blipFill>
        <p:spPr>
          <a:xfrm>
            <a:off x="7306236" y="902448"/>
            <a:ext cx="4085664" cy="5053104"/>
          </a:xfrm>
          <a:prstGeom prst="rect">
            <a:avLst/>
          </a:prstGeom>
        </p:spPr>
      </p:pic>
    </p:spTree>
    <p:extLst>
      <p:ext uri="{BB962C8B-B14F-4D97-AF65-F5344CB8AC3E}">
        <p14:creationId xmlns:p14="http://schemas.microsoft.com/office/powerpoint/2010/main" val="2670909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315200" y="1733549"/>
            <a:ext cx="0" cy="339090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800102" y="960594"/>
            <a:ext cx="5828114" cy="4936812"/>
          </a:xfrm>
        </p:spPr>
        <p:txBody>
          <a:bodyPr vert="horz" lIns="91440" tIns="45720" rIns="91440" bIns="45720" rtlCol="0" anchor="ctr">
            <a:normAutofit/>
          </a:bodyPr>
          <a:lstStyle/>
          <a:p>
            <a:pPr algn="r">
              <a:spcAft>
                <a:spcPts val="600"/>
              </a:spcAft>
            </a:pPr>
            <a:r>
              <a:rPr lang="en-US" sz="5400"/>
              <a:t>Any queries ?</a:t>
            </a:r>
          </a:p>
        </p:txBody>
      </p:sp>
      <p:sp>
        <p:nvSpPr>
          <p:cNvPr id="3" name="Title 1">
            <a:extLst>
              <a:ext uri="{FF2B5EF4-FFF2-40B4-BE49-F238E27FC236}">
                <a16:creationId xmlns:a16="http://schemas.microsoft.com/office/drawing/2014/main" id="{7E164AF6-2B05-A549-CA61-2ED74EA6749E}"/>
              </a:ext>
            </a:extLst>
          </p:cNvPr>
          <p:cNvSpPr txBox="1">
            <a:spLocks/>
          </p:cNvSpPr>
          <p:nvPr/>
        </p:nvSpPr>
        <p:spPr>
          <a:xfrm>
            <a:off x="8002185" y="1390650"/>
            <a:ext cx="3019423" cy="40767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pPr>
              <a:lnSpc>
                <a:spcPct val="110000"/>
              </a:lnSpc>
              <a:spcBef>
                <a:spcPts val="1000"/>
              </a:spcBef>
              <a:spcAft>
                <a:spcPts val="600"/>
              </a:spcAft>
            </a:pPr>
            <a:r>
              <a:rPr lang="en-US" sz="2000">
                <a:latin typeface="+mn-lt"/>
                <a:ea typeface="+mn-ea"/>
                <a:cs typeface="+mn-cs"/>
              </a:rPr>
              <a:t>THANK YOU</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dirty="0"/>
              <a:t>Group 7</a:t>
            </a:r>
            <a:endParaRPr lang="en-US"/>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spTree>
    <p:extLst>
      <p:ext uri="{BB962C8B-B14F-4D97-AF65-F5344CB8AC3E}">
        <p14:creationId xmlns:p14="http://schemas.microsoft.com/office/powerpoint/2010/main" val="277016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5CFD2F-70D3-44F0-2FAC-4C1275AE1846}"/>
              </a:ext>
            </a:extLst>
          </p:cNvPr>
          <p:cNvSpPr>
            <a:spLocks noGrp="1"/>
          </p:cNvSpPr>
          <p:nvPr>
            <p:ph type="title"/>
          </p:nvPr>
        </p:nvSpPr>
        <p:spPr>
          <a:xfrm>
            <a:off x="700087" y="909637"/>
            <a:ext cx="10833151" cy="1362073"/>
          </a:xfrm>
        </p:spPr>
        <p:txBody>
          <a:bodyPr vert="horz" lIns="91440" tIns="45720" rIns="91440" bIns="45720" rtlCol="0" anchor="t">
            <a:normAutofit/>
          </a:bodyPr>
          <a:lstStyle/>
          <a:p>
            <a:pPr algn="ctr"/>
            <a:r>
              <a:rPr lang="en-US" kern="1200" cap="all" spc="30" baseline="0" dirty="0">
                <a:solidFill>
                  <a:schemeClr val="tx1"/>
                </a:solidFill>
                <a:latin typeface="+mj-lt"/>
                <a:ea typeface="+mj-ea"/>
                <a:cs typeface="+mj-cs"/>
              </a:rPr>
              <a:t>introduction</a:t>
            </a:r>
          </a:p>
        </p:txBody>
      </p:sp>
      <p:cxnSp>
        <p:nvCxnSpPr>
          <p:cNvPr id="19" name="Straight Connector 1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C1411C8-2EA8-CC44-5677-6F2C9D07470C}"/>
              </a:ext>
            </a:extLst>
          </p:cNvPr>
          <p:cNvSpPr txBox="1"/>
          <p:nvPr/>
        </p:nvSpPr>
        <p:spPr>
          <a:xfrm>
            <a:off x="5060148" y="2577804"/>
            <a:ext cx="6400800" cy="3699335"/>
          </a:xfrm>
          <a:prstGeom prst="rect">
            <a:avLst/>
          </a:prstGeom>
        </p:spPr>
        <p:txBody>
          <a:bodyPr vert="horz" lIns="91440" tIns="45720" rIns="91440" bIns="45720" rtlCol="0">
            <a:normAutofit/>
          </a:bodyPr>
          <a:lstStyle/>
          <a:p>
            <a:pPr>
              <a:lnSpc>
                <a:spcPct val="110000"/>
              </a:lnSpc>
              <a:spcAft>
                <a:spcPts val="600"/>
              </a:spcAft>
              <a:buClr>
                <a:schemeClr val="accent1"/>
              </a:buClr>
            </a:pPr>
            <a:r>
              <a:rPr lang="en-US" dirty="0"/>
              <a:t>Stock markets are marketplaces where investors may purchase and sell stock in firms, raising funds and potentially earning from price gains. </a:t>
            </a:r>
          </a:p>
          <a:p>
            <a:pPr>
              <a:lnSpc>
                <a:spcPct val="110000"/>
              </a:lnSpc>
              <a:spcAft>
                <a:spcPts val="600"/>
              </a:spcAft>
              <a:buClr>
                <a:schemeClr val="accent1"/>
              </a:buClr>
            </a:pPr>
            <a:endParaRPr lang="en-US" dirty="0"/>
          </a:p>
          <a:p>
            <a:pPr>
              <a:lnSpc>
                <a:spcPct val="110000"/>
              </a:lnSpc>
              <a:spcAft>
                <a:spcPts val="600"/>
              </a:spcAft>
              <a:buClr>
                <a:schemeClr val="accent1"/>
              </a:buClr>
            </a:pPr>
            <a:r>
              <a:rPr lang="en-US" dirty="0"/>
              <a:t>They are critical to promoting expenditures, economic expansion, and resource allocation.</a:t>
            </a:r>
          </a:p>
        </p:txBody>
      </p:sp>
      <p:pic>
        <p:nvPicPr>
          <p:cNvPr id="10" name="Graphic 9" descr="Bar Graph with Upward Trend">
            <a:extLst>
              <a:ext uri="{FF2B5EF4-FFF2-40B4-BE49-F238E27FC236}">
                <a16:creationId xmlns:a16="http://schemas.microsoft.com/office/drawing/2014/main" id="{5671EDBE-F0A1-A870-F562-27B26517B0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100" y="1755019"/>
            <a:ext cx="3903980" cy="3903980"/>
          </a:xfrm>
          <a:prstGeom prst="rect">
            <a:avLst/>
          </a:prstGeom>
        </p:spPr>
      </p:pic>
      <p:cxnSp>
        <p:nvCxnSpPr>
          <p:cNvPr id="21" name="Straight Connector 2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A74D043-A23D-97B7-E882-A7F06E693D2E}"/>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sp>
        <p:nvSpPr>
          <p:cNvPr id="3" name="Date Placeholder 2">
            <a:extLst>
              <a:ext uri="{FF2B5EF4-FFF2-40B4-BE49-F238E27FC236}">
                <a16:creationId xmlns:a16="http://schemas.microsoft.com/office/drawing/2014/main" id="{97FD39FA-B9F3-9435-9B54-6B59279C0754}"/>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dirty="0"/>
              <a:t>Group 7</a:t>
            </a:r>
            <a:endParaRPr lang="en-US"/>
          </a:p>
        </p:txBody>
      </p:sp>
    </p:spTree>
    <p:extLst>
      <p:ext uri="{BB962C8B-B14F-4D97-AF65-F5344CB8AC3E}">
        <p14:creationId xmlns:p14="http://schemas.microsoft.com/office/powerpoint/2010/main" val="14521947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700088" y="909637"/>
            <a:ext cx="10691812" cy="1362073"/>
          </a:xfrm>
        </p:spPr>
        <p:txBody>
          <a:bodyPr vert="horz" lIns="91440" tIns="45720" rIns="91440" bIns="45720" rtlCol="0" anchor="t">
            <a:normAutofit/>
          </a:bodyPr>
          <a:lstStyle/>
          <a:p>
            <a:pPr algn="ctr"/>
            <a:r>
              <a:rPr lang="en-US" kern="1200" cap="all" spc="30" baseline="0" dirty="0">
                <a:solidFill>
                  <a:schemeClr val="tx1"/>
                </a:solidFill>
                <a:latin typeface="+mj-lt"/>
                <a:ea typeface="+mj-ea"/>
                <a:cs typeface="+mj-cs"/>
              </a:rPr>
              <a:t>RESEARCH PROBLEM</a:t>
            </a:r>
          </a:p>
        </p:txBody>
      </p:sp>
      <p:cxnSp>
        <p:nvCxnSpPr>
          <p:cNvPr id="19" name="Straight Connector 18">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980E751-F5A1-7DB3-FC36-D96C8EDB623D}"/>
              </a:ext>
            </a:extLst>
          </p:cNvPr>
          <p:cNvSpPr txBox="1"/>
          <p:nvPr/>
        </p:nvSpPr>
        <p:spPr>
          <a:xfrm>
            <a:off x="700088" y="2276474"/>
            <a:ext cx="6400800" cy="3699335"/>
          </a:xfrm>
          <a:prstGeom prst="rect">
            <a:avLst/>
          </a:prstGeom>
        </p:spPr>
        <p:txBody>
          <a:bodyPr vert="horz" lIns="91440" tIns="45720" rIns="91440" bIns="45720" rtlCol="0">
            <a:normAutofit/>
          </a:bodyPr>
          <a:lstStyle/>
          <a:p>
            <a:pPr>
              <a:lnSpc>
                <a:spcPct val="110000"/>
              </a:lnSpc>
              <a:spcAft>
                <a:spcPts val="600"/>
              </a:spcAft>
              <a:buClr>
                <a:schemeClr val="accent1"/>
              </a:buClr>
            </a:pPr>
            <a:r>
              <a:rPr lang="en-US" dirty="0"/>
              <a:t>Developing a profitable trading strategy is critical in algorithmic trading since it directly influences the chances of generating consistent profits.</a:t>
            </a:r>
          </a:p>
          <a:p>
            <a:pPr indent="-228600">
              <a:lnSpc>
                <a:spcPct val="110000"/>
              </a:lnSpc>
              <a:spcAft>
                <a:spcPts val="600"/>
              </a:spcAft>
              <a:buClr>
                <a:schemeClr val="accent1"/>
              </a:buClr>
              <a:buFont typeface="Arial" panose="020B0604020202020204" pitchFamily="34" charset="0"/>
              <a:buChar char="•"/>
            </a:pPr>
            <a:endParaRPr lang="en-US" dirty="0"/>
          </a:p>
          <a:p>
            <a:pPr>
              <a:lnSpc>
                <a:spcPct val="110000"/>
              </a:lnSpc>
              <a:spcAft>
                <a:spcPts val="600"/>
              </a:spcAft>
              <a:buClr>
                <a:schemeClr val="accent1"/>
              </a:buClr>
            </a:pPr>
            <a:endParaRPr lang="en-US" dirty="0"/>
          </a:p>
          <a:p>
            <a:pPr>
              <a:lnSpc>
                <a:spcPct val="110000"/>
              </a:lnSpc>
              <a:spcAft>
                <a:spcPts val="600"/>
              </a:spcAft>
              <a:buClr>
                <a:schemeClr val="accent1"/>
              </a:buClr>
            </a:pPr>
            <a:r>
              <a:rPr lang="en-US" b="1" dirty="0"/>
              <a:t>Problem: </a:t>
            </a:r>
            <a:r>
              <a:rPr lang="en-US" dirty="0"/>
              <a:t>One of the most difficult aspects of financial market trading is determining an effective trading rule that can adapt to changing market conditions.</a:t>
            </a:r>
          </a:p>
          <a:p>
            <a:pPr>
              <a:lnSpc>
                <a:spcPct val="110000"/>
              </a:lnSpc>
              <a:spcAft>
                <a:spcPts val="600"/>
              </a:spcAft>
              <a:buClr>
                <a:schemeClr val="accent1"/>
              </a:buClr>
            </a:pPr>
            <a:endParaRPr lang="en-US" dirty="0"/>
          </a:p>
        </p:txBody>
      </p:sp>
      <p:pic>
        <p:nvPicPr>
          <p:cNvPr id="6" name="Picture 5" descr="3D puzzle pieces">
            <a:extLst>
              <a:ext uri="{FF2B5EF4-FFF2-40B4-BE49-F238E27FC236}">
                <a16:creationId xmlns:a16="http://schemas.microsoft.com/office/drawing/2014/main" id="{978C92B9-8BB8-9AB0-BFB5-E94567C2E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920" y="2116937"/>
            <a:ext cx="3903980" cy="3054864"/>
          </a:xfrm>
          <a:prstGeom prst="rect">
            <a:avLst/>
          </a:prstGeom>
        </p:spPr>
      </p:pic>
      <p:cxnSp>
        <p:nvCxnSpPr>
          <p:cNvPr id="21" name="Straight Connector 20">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dirty="0"/>
              <a:t>Group 7</a:t>
            </a:r>
            <a:endParaRPr lang="en-US"/>
          </a:p>
        </p:txBody>
      </p:sp>
      <p:sp>
        <p:nvSpPr>
          <p:cNvPr id="3" name="Rectangle 1">
            <a:extLst>
              <a:ext uri="{FF2B5EF4-FFF2-40B4-BE49-F238E27FC236}">
                <a16:creationId xmlns:a16="http://schemas.microsoft.com/office/drawing/2014/main" id="{43388948-6352-D4C9-AD0A-E4247A469A1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Developing a profitable trading strategy is critical in algorithmic trading since it directly influences the chances of generating consistent profits. </a:t>
            </a: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92646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gn="ctr"/>
            <a:r>
              <a:rPr lang="en-US" kern="1200" cap="all" spc="30" baseline="0" dirty="0">
                <a:solidFill>
                  <a:schemeClr val="tx1"/>
                </a:solidFill>
                <a:latin typeface="+mj-lt"/>
                <a:ea typeface="+mj-ea"/>
                <a:cs typeface="+mj-cs"/>
              </a:rPr>
              <a:t>RESEARCH GOAL</a:t>
            </a:r>
          </a:p>
        </p:txBody>
      </p:sp>
      <p:cxnSp>
        <p:nvCxnSpPr>
          <p:cNvPr id="19" name="Straight Connector 1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Close up of bullseye">
            <a:extLst>
              <a:ext uri="{FF2B5EF4-FFF2-40B4-BE49-F238E27FC236}">
                <a16:creationId xmlns:a16="http://schemas.microsoft.com/office/drawing/2014/main" id="{2957C4D1-1409-C598-DED2-DFEE900EA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647" y="1869439"/>
            <a:ext cx="6201685" cy="4139625"/>
          </a:xfrm>
          <a:prstGeom prst="rect">
            <a:avLst/>
          </a:prstGeom>
        </p:spPr>
      </p:pic>
      <p:sp>
        <p:nvSpPr>
          <p:cNvPr id="4" name="TextBox 3">
            <a:extLst>
              <a:ext uri="{FF2B5EF4-FFF2-40B4-BE49-F238E27FC236}">
                <a16:creationId xmlns:a16="http://schemas.microsoft.com/office/drawing/2014/main" id="{0850F19C-4D9F-5733-0A47-0C39D743E8EC}"/>
              </a:ext>
            </a:extLst>
          </p:cNvPr>
          <p:cNvSpPr txBox="1"/>
          <p:nvPr/>
        </p:nvSpPr>
        <p:spPr>
          <a:xfrm>
            <a:off x="7315199" y="1846306"/>
            <a:ext cx="4076701" cy="4159950"/>
          </a:xfrm>
          <a:prstGeom prst="rect">
            <a:avLst/>
          </a:prstGeom>
        </p:spPr>
        <p:txBody>
          <a:bodyPr vert="horz" lIns="91440" tIns="45720" rIns="91440" bIns="45720" rtlCol="0" anchor="b">
            <a:normAutofit/>
          </a:bodyPr>
          <a:lstStyle/>
          <a:p>
            <a:pPr>
              <a:spcAft>
                <a:spcPts val="600"/>
              </a:spcAft>
              <a:buClr>
                <a:schemeClr val="accent1"/>
              </a:buClr>
            </a:pPr>
            <a:endParaRPr lang="en-US" sz="1700" dirty="0"/>
          </a:p>
          <a:p>
            <a:pPr>
              <a:spcAft>
                <a:spcPts val="600"/>
              </a:spcAft>
              <a:buClr>
                <a:schemeClr val="accent1"/>
              </a:buClr>
            </a:pPr>
            <a:r>
              <a:rPr lang="en-US" sz="1700" dirty="0"/>
              <a:t>The proposed strategy suggested DCRL trading method combines methods from RL and a DC event approach. </a:t>
            </a:r>
          </a:p>
          <a:p>
            <a:pPr>
              <a:spcAft>
                <a:spcPts val="600"/>
              </a:spcAft>
              <a:buClr>
                <a:schemeClr val="accent1"/>
              </a:buClr>
            </a:pPr>
            <a:endParaRPr lang="en-US" sz="1700" dirty="0"/>
          </a:p>
          <a:p>
            <a:pPr>
              <a:spcAft>
                <a:spcPts val="600"/>
              </a:spcAft>
              <a:buClr>
                <a:schemeClr val="accent1"/>
              </a:buClr>
            </a:pPr>
            <a:endParaRPr lang="en-US" sz="1700" dirty="0"/>
          </a:p>
          <a:p>
            <a:pPr>
              <a:spcAft>
                <a:spcPts val="600"/>
              </a:spcAft>
              <a:buClr>
                <a:schemeClr val="accent1"/>
              </a:buClr>
            </a:pPr>
            <a:r>
              <a:rPr lang="en-US" sz="1700" b="1" dirty="0"/>
              <a:t>Goal: </a:t>
            </a:r>
            <a:r>
              <a:rPr lang="en-US" sz="1700" dirty="0"/>
              <a:t>The Q-learning algorithm training the DCRL trading strategy to find the optimal rule for maximizing trading results. To measure the success of the DCRL investment approach, we conduct experiments using real data from the stock market, especially the S&amp;P500, between 2015 and 2024.</a:t>
            </a:r>
          </a:p>
          <a:p>
            <a:pPr>
              <a:spcAft>
                <a:spcPts val="600"/>
              </a:spcAft>
              <a:buClr>
                <a:schemeClr val="accent1"/>
              </a:buClr>
            </a:pPr>
            <a:endParaRPr lang="en-US" sz="1700" dirty="0"/>
          </a:p>
        </p:txBody>
      </p:sp>
      <p:cxnSp>
        <p:nvCxnSpPr>
          <p:cNvPr id="21" name="Straight Connector 20">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dirty="0"/>
              <a:t>Group 7</a:t>
            </a:r>
            <a:endParaRPr lang="en-US"/>
          </a:p>
        </p:txBody>
      </p:sp>
    </p:spTree>
    <p:extLst>
      <p:ext uri="{BB962C8B-B14F-4D97-AF65-F5344CB8AC3E}">
        <p14:creationId xmlns:p14="http://schemas.microsoft.com/office/powerpoint/2010/main" val="6766626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700088" y="909638"/>
            <a:ext cx="10691812" cy="649128"/>
          </a:xfrm>
        </p:spPr>
        <p:txBody>
          <a:bodyPr vert="horz" lIns="91440" tIns="45720" rIns="91440" bIns="45720" rtlCol="0" anchor="t">
            <a:noAutofit/>
          </a:bodyPr>
          <a:lstStyle/>
          <a:p>
            <a:pPr algn="ctr"/>
            <a:r>
              <a:rPr lang="en-US" kern="1200" cap="all" spc="30" baseline="0" dirty="0">
                <a:solidFill>
                  <a:schemeClr val="tx1"/>
                </a:solidFill>
                <a:latin typeface="+mj-lt"/>
                <a:ea typeface="+mj-ea"/>
                <a:cs typeface="+mj-cs"/>
              </a:rPr>
              <a:t>DATASET</a:t>
            </a:r>
          </a:p>
        </p:txBody>
      </p:sp>
      <p:cxnSp>
        <p:nvCxnSpPr>
          <p:cNvPr id="20" name="Straight Connector 19">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8BE33C-2ABC-1D1A-4512-EB25ADCFE592}"/>
              </a:ext>
            </a:extLst>
          </p:cNvPr>
          <p:cNvSpPr txBox="1"/>
          <p:nvPr/>
        </p:nvSpPr>
        <p:spPr>
          <a:xfrm>
            <a:off x="800100" y="1695290"/>
            <a:ext cx="6400800" cy="3699335"/>
          </a:xfrm>
          <a:prstGeom prst="rect">
            <a:avLst/>
          </a:prstGeom>
        </p:spPr>
        <p:txBody>
          <a:bodyPr vert="horz" lIns="91440" tIns="45720" rIns="91440" bIns="45720" rtlCol="0">
            <a:noAutofit/>
          </a:bodyPr>
          <a:lstStyle/>
          <a:p>
            <a:pPr>
              <a:spcAft>
                <a:spcPts val="600"/>
              </a:spcAft>
              <a:buClr>
                <a:schemeClr val="accent1"/>
              </a:buClr>
            </a:pPr>
            <a:r>
              <a:rPr lang="en-US" dirty="0"/>
              <a:t>The Dataset is from the Yahoo Finance website.</a:t>
            </a:r>
          </a:p>
          <a:p>
            <a:pPr>
              <a:spcAft>
                <a:spcPts val="600"/>
              </a:spcAft>
              <a:buClr>
                <a:schemeClr val="accent1"/>
              </a:buClr>
            </a:pPr>
            <a:endParaRPr lang="en-US" dirty="0"/>
          </a:p>
          <a:p>
            <a:pPr>
              <a:spcAft>
                <a:spcPts val="600"/>
              </a:spcAft>
              <a:buClr>
                <a:schemeClr val="accent1"/>
              </a:buClr>
            </a:pPr>
            <a:r>
              <a:rPr lang="en-US" dirty="0"/>
              <a:t>Pre-covid : Jan 2015- Nov 2019</a:t>
            </a:r>
          </a:p>
          <a:p>
            <a:pPr>
              <a:spcAft>
                <a:spcPts val="600"/>
              </a:spcAft>
              <a:buClr>
                <a:schemeClr val="accent1"/>
              </a:buClr>
            </a:pPr>
            <a:r>
              <a:rPr lang="en-US" dirty="0"/>
              <a:t>Post-covid: Dec 2019 – Jan 2024</a:t>
            </a:r>
          </a:p>
          <a:p>
            <a:pPr>
              <a:spcAft>
                <a:spcPts val="600"/>
              </a:spcAft>
              <a:buClr>
                <a:schemeClr val="accent1"/>
              </a:buClr>
            </a:pPr>
            <a:r>
              <a:rPr lang="en-US" dirty="0"/>
              <a:t>The dataset contains:</a:t>
            </a:r>
          </a:p>
          <a:p>
            <a:pPr marL="342900" indent="-285750">
              <a:spcAft>
                <a:spcPts val="600"/>
              </a:spcAft>
              <a:buClr>
                <a:schemeClr val="tx1"/>
              </a:buClr>
              <a:buFont typeface="Arial" panose="020B0604020202020204" pitchFamily="34" charset="0"/>
              <a:buChar char="•"/>
            </a:pPr>
            <a:r>
              <a:rPr lang="en-US" dirty="0"/>
              <a:t>Date</a:t>
            </a:r>
          </a:p>
          <a:p>
            <a:pPr marL="342900" indent="-285750">
              <a:spcAft>
                <a:spcPts val="600"/>
              </a:spcAft>
              <a:buClr>
                <a:schemeClr val="tx1"/>
              </a:buClr>
              <a:buFont typeface="Arial" panose="020B0604020202020204" pitchFamily="34" charset="0"/>
              <a:buChar char="•"/>
            </a:pPr>
            <a:r>
              <a:rPr lang="en-US" dirty="0"/>
              <a:t>Open</a:t>
            </a:r>
          </a:p>
          <a:p>
            <a:pPr marL="342900" indent="-285750">
              <a:spcAft>
                <a:spcPts val="600"/>
              </a:spcAft>
              <a:buClr>
                <a:schemeClr val="tx1"/>
              </a:buClr>
              <a:buFont typeface="Arial" panose="020B0604020202020204" pitchFamily="34" charset="0"/>
              <a:buChar char="•"/>
            </a:pPr>
            <a:r>
              <a:rPr lang="en-US" dirty="0"/>
              <a:t>High</a:t>
            </a:r>
          </a:p>
          <a:p>
            <a:pPr marL="342900" indent="-285750">
              <a:spcAft>
                <a:spcPts val="600"/>
              </a:spcAft>
              <a:buClr>
                <a:schemeClr val="tx1"/>
              </a:buClr>
              <a:buFont typeface="Arial" panose="020B0604020202020204" pitchFamily="34" charset="0"/>
              <a:buChar char="•"/>
            </a:pPr>
            <a:r>
              <a:rPr lang="en-US" dirty="0"/>
              <a:t>Low</a:t>
            </a:r>
          </a:p>
          <a:p>
            <a:pPr marL="342900" indent="-285750">
              <a:spcAft>
                <a:spcPts val="600"/>
              </a:spcAft>
              <a:buClr>
                <a:schemeClr val="tx1"/>
              </a:buClr>
              <a:buFont typeface="Arial" panose="020B0604020202020204" pitchFamily="34" charset="0"/>
              <a:buChar char="•"/>
            </a:pPr>
            <a:r>
              <a:rPr lang="en-US" dirty="0"/>
              <a:t>Close</a:t>
            </a:r>
          </a:p>
          <a:p>
            <a:pPr marL="342900" indent="-285750">
              <a:spcAft>
                <a:spcPts val="600"/>
              </a:spcAft>
              <a:buClr>
                <a:schemeClr val="tx1"/>
              </a:buClr>
              <a:buFont typeface="Arial" panose="020B0604020202020204" pitchFamily="34" charset="0"/>
              <a:buChar char="•"/>
            </a:pPr>
            <a:r>
              <a:rPr lang="en-US" dirty="0"/>
              <a:t>Adj Close</a:t>
            </a:r>
          </a:p>
          <a:p>
            <a:pPr marL="342900" indent="-285750">
              <a:spcAft>
                <a:spcPts val="600"/>
              </a:spcAft>
              <a:buClr>
                <a:schemeClr val="tx1"/>
              </a:buClr>
              <a:buFont typeface="Arial" panose="020B0604020202020204" pitchFamily="34" charset="0"/>
              <a:buChar char="•"/>
            </a:pPr>
            <a:r>
              <a:rPr lang="en-US" dirty="0"/>
              <a:t>Volume </a:t>
            </a:r>
          </a:p>
        </p:txBody>
      </p:sp>
      <p:pic>
        <p:nvPicPr>
          <p:cNvPr id="6" name="Picture 5" descr="A tree with a blue background&#10;&#10;Description automatically generated">
            <a:extLst>
              <a:ext uri="{FF2B5EF4-FFF2-40B4-BE49-F238E27FC236}">
                <a16:creationId xmlns:a16="http://schemas.microsoft.com/office/drawing/2014/main" id="{3C17BAF0-8920-EC77-38F8-220B85FDD9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87920" y="1590673"/>
            <a:ext cx="3903980" cy="3903980"/>
          </a:xfrm>
          <a:prstGeom prst="rect">
            <a:avLst/>
          </a:prstGeom>
        </p:spPr>
      </p:pic>
      <p:cxnSp>
        <p:nvCxnSpPr>
          <p:cNvPr id="22" name="Straight Connector 21">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dirty="0"/>
              <a:t>Group 7</a:t>
            </a:r>
            <a:endParaRPr lang="en-US"/>
          </a:p>
        </p:txBody>
      </p:sp>
      <p:sp>
        <p:nvSpPr>
          <p:cNvPr id="9" name="TextBox 8">
            <a:extLst>
              <a:ext uri="{FF2B5EF4-FFF2-40B4-BE49-F238E27FC236}">
                <a16:creationId xmlns:a16="http://schemas.microsoft.com/office/drawing/2014/main" id="{E9515D9C-9BB4-7885-9ADC-3159B29F031E}"/>
              </a:ext>
            </a:extLst>
          </p:cNvPr>
          <p:cNvSpPr txBox="1"/>
          <p:nvPr/>
        </p:nvSpPr>
        <p:spPr>
          <a:xfrm>
            <a:off x="9012724" y="5294598"/>
            <a:ext cx="237917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uvm.edu/femc/data/archive/project/tree-nutrition-status-long-term-soil/dataset/tree-nutrition/overview">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3851339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gn="ctr">
              <a:spcAft>
                <a:spcPts val="600"/>
              </a:spcAft>
            </a:pPr>
            <a:r>
              <a:rPr lang="en-US" kern="1200" cap="all" spc="30" baseline="0" dirty="0">
                <a:solidFill>
                  <a:schemeClr val="tx1"/>
                </a:solidFill>
                <a:latin typeface="+mj-lt"/>
                <a:ea typeface="+mj-ea"/>
                <a:cs typeface="+mj-cs"/>
              </a:rPr>
              <a:t>Data preprocessing</a:t>
            </a:r>
          </a:p>
        </p:txBody>
      </p:sp>
      <p:cxnSp>
        <p:nvCxnSpPr>
          <p:cNvPr id="19" name="Straight Connector 1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data processing&#10;&#10;Description automatically generated">
            <a:extLst>
              <a:ext uri="{FF2B5EF4-FFF2-40B4-BE49-F238E27FC236}">
                <a16:creationId xmlns:a16="http://schemas.microsoft.com/office/drawing/2014/main" id="{1076580D-FFEC-D419-0CC5-2CC1BB4F494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08436" y="1869439"/>
            <a:ext cx="4224107" cy="4139625"/>
          </a:xfrm>
          <a:prstGeom prst="rect">
            <a:avLst/>
          </a:prstGeom>
        </p:spPr>
      </p:pic>
      <p:sp>
        <p:nvSpPr>
          <p:cNvPr id="3" name="TextBox 2">
            <a:extLst>
              <a:ext uri="{FF2B5EF4-FFF2-40B4-BE49-F238E27FC236}">
                <a16:creationId xmlns:a16="http://schemas.microsoft.com/office/drawing/2014/main" id="{E007A1E8-5C6D-0DFE-7EB0-4E81952A37F8}"/>
              </a:ext>
            </a:extLst>
          </p:cNvPr>
          <p:cNvSpPr txBox="1"/>
          <p:nvPr/>
        </p:nvSpPr>
        <p:spPr>
          <a:xfrm>
            <a:off x="6858992" y="1321836"/>
            <a:ext cx="4506559" cy="4159950"/>
          </a:xfrm>
          <a:prstGeom prst="rect">
            <a:avLst/>
          </a:prstGeom>
        </p:spPr>
        <p:txBody>
          <a:bodyPr vert="horz" lIns="91440" tIns="45720" rIns="91440" bIns="45720" rtlCol="0" anchor="b">
            <a:normAutofit/>
          </a:bodyPr>
          <a:lstStyle/>
          <a:p>
            <a:pPr indent="-228600">
              <a:lnSpc>
                <a:spcPct val="110000"/>
              </a:lnSpc>
              <a:spcAft>
                <a:spcPts val="600"/>
              </a:spcAft>
              <a:buFont typeface="Arial" panose="020B0604020202020204" pitchFamily="34" charset="0"/>
              <a:buChar char="•"/>
            </a:pPr>
            <a:r>
              <a:rPr lang="en-US" dirty="0"/>
              <a:t>Checked for Null values</a:t>
            </a:r>
          </a:p>
          <a:p>
            <a:pPr indent="-228600">
              <a:lnSpc>
                <a:spcPct val="110000"/>
              </a:lnSpc>
              <a:spcAft>
                <a:spcPts val="600"/>
              </a:spcAft>
              <a:buFont typeface="Arial" panose="020B0604020202020204" pitchFamily="34" charset="0"/>
              <a:buChar char="•"/>
            </a:pPr>
            <a:r>
              <a:rPr lang="en-US" dirty="0"/>
              <a:t>Checked for datatype of the variables</a:t>
            </a:r>
          </a:p>
          <a:p>
            <a:pPr indent="-228600">
              <a:lnSpc>
                <a:spcPct val="110000"/>
              </a:lnSpc>
              <a:spcAft>
                <a:spcPts val="600"/>
              </a:spcAft>
              <a:buFont typeface="Arial" panose="020B0604020202020204" pitchFamily="34" charset="0"/>
              <a:buChar char="•"/>
            </a:pPr>
            <a:r>
              <a:rPr lang="en-US" dirty="0"/>
              <a:t>Convert the type of date into datetime</a:t>
            </a:r>
          </a:p>
          <a:p>
            <a:pPr indent="-228600">
              <a:lnSpc>
                <a:spcPct val="110000"/>
              </a:lnSpc>
              <a:spcAft>
                <a:spcPts val="600"/>
              </a:spcAft>
              <a:buFont typeface="Arial" panose="020B0604020202020204" pitchFamily="34" charset="0"/>
              <a:buChar char="•"/>
            </a:pPr>
            <a:endParaRPr lang="en-US" dirty="0"/>
          </a:p>
          <a:p>
            <a:pPr indent="-228600">
              <a:lnSpc>
                <a:spcPct val="110000"/>
              </a:lnSpc>
              <a:spcAft>
                <a:spcPts val="600"/>
              </a:spcAft>
              <a:buFont typeface="Arial" panose="020B0604020202020204" pitchFamily="34" charset="0"/>
              <a:buChar char="•"/>
            </a:pPr>
            <a:endParaRPr lang="en-US" dirty="0"/>
          </a:p>
          <a:p>
            <a:pPr indent="-228600">
              <a:lnSpc>
                <a:spcPct val="110000"/>
              </a:lnSpc>
              <a:spcAft>
                <a:spcPts val="600"/>
              </a:spcAft>
              <a:buFont typeface="Arial" panose="020B0604020202020204" pitchFamily="34" charset="0"/>
              <a:buChar char="•"/>
            </a:pPr>
            <a:endParaRPr lang="en-US" dirty="0"/>
          </a:p>
        </p:txBody>
      </p:sp>
      <p:cxnSp>
        <p:nvCxnSpPr>
          <p:cNvPr id="21" name="Straight Connector 20">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a:solidFill>
                  <a:schemeClr val="tx1"/>
                </a:solidFill>
                <a:latin typeface="+mj-lt"/>
                <a:ea typeface="+mn-ea"/>
                <a:cs typeface="+mn-cs"/>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dirty="0"/>
              <a:t>Group 7</a:t>
            </a:r>
            <a:endParaRPr lang="en-US"/>
          </a:p>
        </p:txBody>
      </p:sp>
    </p:spTree>
    <p:extLst>
      <p:ext uri="{BB962C8B-B14F-4D97-AF65-F5344CB8AC3E}">
        <p14:creationId xmlns:p14="http://schemas.microsoft.com/office/powerpoint/2010/main" val="17593592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p:txBody>
          <a:bodyPr/>
          <a:lstStyle/>
          <a:p>
            <a:pPr algn="ctr"/>
            <a:r>
              <a:rPr lang="en-US" sz="4000" dirty="0"/>
              <a:t>Statistical ANALYSIS</a:t>
            </a:r>
            <a:br>
              <a:rPr lang="en-US" sz="4000" dirty="0"/>
            </a:br>
            <a:endParaRPr lang="en-US" dirty="0"/>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a:lstStyle/>
          <a:p>
            <a:r>
              <a:rPr lang="en-US" sz="1050" dirty="0">
                <a:cs typeface="Calibri"/>
              </a:rPr>
              <a:t>DTSC 5082 Seminar in Research and Research Methodology</a:t>
            </a: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a:lstStyle/>
          <a:p>
            <a:r>
              <a:rPr lang="en-US" dirty="0"/>
              <a:t>Group 7</a:t>
            </a:r>
          </a:p>
        </p:txBody>
      </p:sp>
      <p:graphicFrame>
        <p:nvGraphicFramePr>
          <p:cNvPr id="3" name="Table 2">
            <a:extLst>
              <a:ext uri="{FF2B5EF4-FFF2-40B4-BE49-F238E27FC236}">
                <a16:creationId xmlns:a16="http://schemas.microsoft.com/office/drawing/2014/main" id="{21735E9B-BFD4-F4FF-3E48-71C0E839D344}"/>
              </a:ext>
            </a:extLst>
          </p:cNvPr>
          <p:cNvGraphicFramePr>
            <a:graphicFrameLocks noGrp="1"/>
          </p:cNvGraphicFramePr>
          <p:nvPr>
            <p:extLst>
              <p:ext uri="{D42A27DB-BD31-4B8C-83A1-F6EECF244321}">
                <p14:modId xmlns:p14="http://schemas.microsoft.com/office/powerpoint/2010/main" val="960853087"/>
              </p:ext>
            </p:extLst>
          </p:nvPr>
        </p:nvGraphicFramePr>
        <p:xfrm>
          <a:off x="2393789" y="2293126"/>
          <a:ext cx="8128000" cy="2656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79167346"/>
                    </a:ext>
                  </a:extLst>
                </a:gridCol>
                <a:gridCol w="4064000">
                  <a:extLst>
                    <a:ext uri="{9D8B030D-6E8A-4147-A177-3AD203B41FA5}">
                      <a16:colId xmlns:a16="http://schemas.microsoft.com/office/drawing/2014/main" val="2235468049"/>
                    </a:ext>
                  </a:extLst>
                </a:gridCol>
              </a:tblGrid>
              <a:tr h="370840">
                <a:tc>
                  <a:txBody>
                    <a:bodyPr/>
                    <a:lstStyle/>
                    <a:p>
                      <a:r>
                        <a:rPr lang="en-US" dirty="0"/>
                        <a:t>Pre Covid-Data</a:t>
                      </a:r>
                    </a:p>
                  </a:txBody>
                  <a:tcPr/>
                </a:tc>
                <a:tc>
                  <a:txBody>
                    <a:bodyPr/>
                    <a:lstStyle/>
                    <a:p>
                      <a:r>
                        <a:rPr lang="en-US" dirty="0"/>
                        <a:t>Post Covid-Data</a:t>
                      </a:r>
                    </a:p>
                  </a:txBody>
                  <a:tcPr/>
                </a:tc>
                <a:extLst>
                  <a:ext uri="{0D108BD9-81ED-4DB2-BD59-A6C34878D82A}">
                    <a16:rowId xmlns:a16="http://schemas.microsoft.com/office/drawing/2014/main" val="494306788"/>
                  </a:ext>
                </a:extLst>
              </a:tr>
              <a:tr h="370840">
                <a:tc>
                  <a:txBody>
                    <a:bodyPr/>
                    <a:lstStyle/>
                    <a:p>
                      <a:r>
                        <a:rPr lang="en-US" dirty="0"/>
                        <a:t>Size:  1237</a:t>
                      </a:r>
                    </a:p>
                    <a:p>
                      <a:r>
                        <a:rPr lang="en-US" sz="1800" b="0" i="0" kern="1200" dirty="0">
                          <a:solidFill>
                            <a:schemeClr val="dk1"/>
                          </a:solidFill>
                          <a:effectLst/>
                          <a:latin typeface="+mn-lt"/>
                          <a:ea typeface="+mn-ea"/>
                          <a:cs typeface="+mn-cs"/>
                        </a:rPr>
                        <a:t>Count:1237.000000 </a:t>
                      </a:r>
                    </a:p>
                    <a:p>
                      <a:r>
                        <a:rPr lang="en-US" sz="1800" b="0" i="0" kern="1200" dirty="0">
                          <a:solidFill>
                            <a:schemeClr val="dk1"/>
                          </a:solidFill>
                          <a:effectLst/>
                          <a:latin typeface="+mn-lt"/>
                          <a:ea typeface="+mn-ea"/>
                          <a:cs typeface="+mn-cs"/>
                        </a:rPr>
                        <a:t>Mean: 2440.350193</a:t>
                      </a:r>
                    </a:p>
                    <a:p>
                      <a:r>
                        <a:rPr lang="en-US" sz="1800" b="0" i="0" kern="1200" dirty="0">
                          <a:solidFill>
                            <a:schemeClr val="dk1"/>
                          </a:solidFill>
                          <a:effectLst/>
                          <a:latin typeface="+mn-lt"/>
                          <a:ea typeface="+mn-ea"/>
                          <a:cs typeface="+mn-cs"/>
                        </a:rPr>
                        <a:t>std 347.629586 </a:t>
                      </a:r>
                    </a:p>
                    <a:p>
                      <a:r>
                        <a:rPr lang="en-US" sz="1800" b="0" i="0" kern="1200" dirty="0">
                          <a:solidFill>
                            <a:schemeClr val="dk1"/>
                          </a:solidFill>
                          <a:effectLst/>
                          <a:latin typeface="+mn-lt"/>
                          <a:ea typeface="+mn-ea"/>
                          <a:cs typeface="+mn-cs"/>
                        </a:rPr>
                        <a:t>min 1829.079956 </a:t>
                      </a:r>
                    </a:p>
                    <a:p>
                      <a:r>
                        <a:rPr lang="en-US" sz="1800" b="0" i="0" kern="1200" dirty="0">
                          <a:solidFill>
                            <a:schemeClr val="dk1"/>
                          </a:solidFill>
                          <a:effectLst/>
                          <a:latin typeface="+mn-lt"/>
                          <a:ea typeface="+mn-ea"/>
                          <a:cs typeface="+mn-cs"/>
                        </a:rPr>
                        <a:t>max 3153.629883 </a:t>
                      </a:r>
                    </a:p>
                    <a:p>
                      <a:r>
                        <a:rPr lang="en-US" sz="1800" b="0" i="0" kern="1200" dirty="0">
                          <a:solidFill>
                            <a:schemeClr val="dk1"/>
                          </a:solidFill>
                          <a:effectLst/>
                          <a:latin typeface="+mn-lt"/>
                          <a:ea typeface="+mn-ea"/>
                          <a:cs typeface="+mn-cs"/>
                        </a:rPr>
                        <a:t>Volatility (Daily) 0.851448 </a:t>
                      </a:r>
                    </a:p>
                    <a:p>
                      <a:r>
                        <a:rPr lang="en-US" sz="1800" b="0" i="0" kern="1200" dirty="0">
                          <a:solidFill>
                            <a:schemeClr val="dk1"/>
                          </a:solidFill>
                          <a:effectLst/>
                          <a:latin typeface="+mn-lt"/>
                          <a:ea typeface="+mn-ea"/>
                          <a:cs typeface="+mn-cs"/>
                        </a:rPr>
                        <a:t>Volatility (Annualized) 13.516317</a:t>
                      </a:r>
                      <a:endParaRPr lang="en-US" dirty="0"/>
                    </a:p>
                  </a:txBody>
                  <a:tcPr/>
                </a:tc>
                <a:tc>
                  <a:txBody>
                    <a:bodyPr/>
                    <a:lstStyle/>
                    <a:p>
                      <a:r>
                        <a:rPr lang="en-US" dirty="0"/>
                        <a:t>Size:  1047</a:t>
                      </a:r>
                    </a:p>
                    <a:p>
                      <a:r>
                        <a:rPr lang="en-US" sz="1800" b="0" i="0" kern="1200" dirty="0">
                          <a:solidFill>
                            <a:schemeClr val="dk1"/>
                          </a:solidFill>
                          <a:effectLst/>
                          <a:latin typeface="+mn-lt"/>
                          <a:ea typeface="+mn-ea"/>
                          <a:cs typeface="+mn-cs"/>
                        </a:rPr>
                        <a:t>count 1047.000000 </a:t>
                      </a:r>
                    </a:p>
                    <a:p>
                      <a:r>
                        <a:rPr lang="en-US" sz="1800" b="0" i="0" kern="1200" dirty="0">
                          <a:solidFill>
                            <a:schemeClr val="dk1"/>
                          </a:solidFill>
                          <a:effectLst/>
                          <a:latin typeface="+mn-lt"/>
                          <a:ea typeface="+mn-ea"/>
                          <a:cs typeface="+mn-cs"/>
                        </a:rPr>
                        <a:t>Mean 3966.982505 </a:t>
                      </a:r>
                    </a:p>
                    <a:p>
                      <a:r>
                        <a:rPr lang="en-US" sz="1800" b="0" i="0" kern="1200" dirty="0">
                          <a:solidFill>
                            <a:schemeClr val="dk1"/>
                          </a:solidFill>
                          <a:effectLst/>
                          <a:latin typeface="+mn-lt"/>
                          <a:ea typeface="+mn-ea"/>
                          <a:cs typeface="+mn-cs"/>
                        </a:rPr>
                        <a:t>std 538.393417 </a:t>
                      </a:r>
                    </a:p>
                    <a:p>
                      <a:r>
                        <a:rPr lang="en-US" sz="1800" b="0" i="0" kern="1200" dirty="0">
                          <a:solidFill>
                            <a:schemeClr val="dk1"/>
                          </a:solidFill>
                          <a:effectLst/>
                          <a:latin typeface="+mn-lt"/>
                          <a:ea typeface="+mn-ea"/>
                          <a:cs typeface="+mn-cs"/>
                        </a:rPr>
                        <a:t>min 2237.399902</a:t>
                      </a:r>
                    </a:p>
                    <a:p>
                      <a:r>
                        <a:rPr lang="en-US" sz="1800" b="0" i="0" kern="1200" dirty="0">
                          <a:solidFill>
                            <a:schemeClr val="dk1"/>
                          </a:solidFill>
                          <a:effectLst/>
                          <a:latin typeface="+mn-lt"/>
                          <a:ea typeface="+mn-ea"/>
                          <a:cs typeface="+mn-cs"/>
                        </a:rPr>
                        <a:t>max 4927.930176 </a:t>
                      </a:r>
                    </a:p>
                    <a:p>
                      <a:r>
                        <a:rPr lang="en-US" sz="1800" b="0" i="0" kern="1200" dirty="0">
                          <a:solidFill>
                            <a:schemeClr val="dk1"/>
                          </a:solidFill>
                          <a:effectLst/>
                          <a:latin typeface="+mn-lt"/>
                          <a:ea typeface="+mn-ea"/>
                          <a:cs typeface="+mn-cs"/>
                        </a:rPr>
                        <a:t>Volatility (Daily) 1.424849 </a:t>
                      </a:r>
                    </a:p>
                    <a:p>
                      <a:r>
                        <a:rPr lang="en-US" sz="1800" b="0" i="0" kern="1200" dirty="0">
                          <a:solidFill>
                            <a:schemeClr val="dk1"/>
                          </a:solidFill>
                          <a:effectLst/>
                          <a:latin typeface="+mn-lt"/>
                          <a:ea typeface="+mn-ea"/>
                          <a:cs typeface="+mn-cs"/>
                        </a:rPr>
                        <a:t>Volatility (Annualized) 22.618777</a:t>
                      </a:r>
                      <a:endParaRPr lang="en-US" dirty="0"/>
                    </a:p>
                  </a:txBody>
                  <a:tcPr/>
                </a:tc>
                <a:extLst>
                  <a:ext uri="{0D108BD9-81ED-4DB2-BD59-A6C34878D82A}">
                    <a16:rowId xmlns:a16="http://schemas.microsoft.com/office/drawing/2014/main" val="2993361950"/>
                  </a:ext>
                </a:extLst>
              </a:tr>
            </a:tbl>
          </a:graphicData>
        </a:graphic>
      </p:graphicFrame>
    </p:spTree>
    <p:extLst>
      <p:ext uri="{BB962C8B-B14F-4D97-AF65-F5344CB8AC3E}">
        <p14:creationId xmlns:p14="http://schemas.microsoft.com/office/powerpoint/2010/main" val="3531965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4CAB-2B48-92BF-DB0B-AB506D86CD47}"/>
              </a:ext>
            </a:extLst>
          </p:cNvPr>
          <p:cNvSpPr>
            <a:spLocks noGrp="1"/>
          </p:cNvSpPr>
          <p:nvPr>
            <p:ph type="title"/>
          </p:nvPr>
        </p:nvSpPr>
        <p:spPr/>
        <p:txBody>
          <a:bodyPr/>
          <a:lstStyle/>
          <a:p>
            <a:pPr algn="ctr">
              <a:spcAft>
                <a:spcPts val="600"/>
              </a:spcAft>
            </a:pPr>
            <a:r>
              <a:rPr lang="en-US" sz="4000" dirty="0"/>
              <a:t>EXPLORATORY  ANALYSIS</a:t>
            </a:r>
          </a:p>
        </p:txBody>
      </p:sp>
      <p:sp>
        <p:nvSpPr>
          <p:cNvPr id="7" name="Footer Placeholder 3">
            <a:extLst>
              <a:ext uri="{FF2B5EF4-FFF2-40B4-BE49-F238E27FC236}">
                <a16:creationId xmlns:a16="http://schemas.microsoft.com/office/drawing/2014/main" id="{F4555CD8-588D-0BCD-ADD4-68179ABB465D}"/>
              </a:ext>
            </a:extLst>
          </p:cNvPr>
          <p:cNvSpPr>
            <a:spLocks noGrp="1"/>
          </p:cNvSpPr>
          <p:nvPr>
            <p:ph type="ftr" sz="quarter" idx="11"/>
          </p:nvPr>
        </p:nvSpPr>
        <p:spPr>
          <a:xfrm>
            <a:off x="715383" y="6356350"/>
            <a:ext cx="4539727" cy="365125"/>
          </a:xfrm>
        </p:spPr>
        <p:txBody>
          <a:bodyPr/>
          <a:lstStyle/>
          <a:p>
            <a:r>
              <a:rPr lang="en-US" sz="1050">
                <a:cs typeface="Calibri"/>
              </a:rPr>
              <a:t>DTSC 5082 Seminar in Research and Research Methodology</a:t>
            </a:r>
            <a:endParaRPr lang="en-US" sz="1050" dirty="0">
              <a:cs typeface="Calibri"/>
            </a:endParaRPr>
          </a:p>
        </p:txBody>
      </p:sp>
      <p:sp>
        <p:nvSpPr>
          <p:cNvPr id="8" name="Date Placeholder 2">
            <a:extLst>
              <a:ext uri="{FF2B5EF4-FFF2-40B4-BE49-F238E27FC236}">
                <a16:creationId xmlns:a16="http://schemas.microsoft.com/office/drawing/2014/main" id="{204B0256-A6BF-40EF-DF1A-771AA4F65193}"/>
              </a:ext>
            </a:extLst>
          </p:cNvPr>
          <p:cNvSpPr>
            <a:spLocks noGrp="1"/>
          </p:cNvSpPr>
          <p:nvPr>
            <p:ph type="dt" sz="half" idx="10"/>
          </p:nvPr>
        </p:nvSpPr>
        <p:spPr>
          <a:xfrm>
            <a:off x="8369448" y="6356350"/>
            <a:ext cx="2592594" cy="365125"/>
          </a:xfrm>
        </p:spPr>
        <p:txBody>
          <a:bodyPr/>
          <a:lstStyle/>
          <a:p>
            <a:r>
              <a:rPr lang="en-US"/>
              <a:t>Group 7</a:t>
            </a:r>
            <a:endParaRPr lang="en-US" dirty="0"/>
          </a:p>
        </p:txBody>
      </p:sp>
      <p:pic>
        <p:nvPicPr>
          <p:cNvPr id="4" name="Picture 3">
            <a:extLst>
              <a:ext uri="{FF2B5EF4-FFF2-40B4-BE49-F238E27FC236}">
                <a16:creationId xmlns:a16="http://schemas.microsoft.com/office/drawing/2014/main" id="{2094AE8C-9EE0-2268-7AD2-ACCFA34F0E83}"/>
              </a:ext>
            </a:extLst>
          </p:cNvPr>
          <p:cNvPicPr>
            <a:picLocks noChangeAspect="1"/>
          </p:cNvPicPr>
          <p:nvPr/>
        </p:nvPicPr>
        <p:blipFill>
          <a:blip r:embed="rId2"/>
          <a:stretch>
            <a:fillRect/>
          </a:stretch>
        </p:blipFill>
        <p:spPr>
          <a:xfrm>
            <a:off x="1088021" y="2464655"/>
            <a:ext cx="1510481" cy="1246228"/>
          </a:xfrm>
          <a:prstGeom prst="rect">
            <a:avLst/>
          </a:prstGeom>
        </p:spPr>
      </p:pic>
      <p:pic>
        <p:nvPicPr>
          <p:cNvPr id="6" name="Picture 5">
            <a:extLst>
              <a:ext uri="{FF2B5EF4-FFF2-40B4-BE49-F238E27FC236}">
                <a16:creationId xmlns:a16="http://schemas.microsoft.com/office/drawing/2014/main" id="{4284501F-821E-C19B-C7C6-1055D35DE3F2}"/>
              </a:ext>
            </a:extLst>
          </p:cNvPr>
          <p:cNvPicPr>
            <a:picLocks noChangeAspect="1"/>
          </p:cNvPicPr>
          <p:nvPr/>
        </p:nvPicPr>
        <p:blipFill>
          <a:blip r:embed="rId3"/>
          <a:stretch>
            <a:fillRect/>
          </a:stretch>
        </p:blipFill>
        <p:spPr>
          <a:xfrm>
            <a:off x="2643561" y="2453675"/>
            <a:ext cx="1757457" cy="1371321"/>
          </a:xfrm>
          <a:prstGeom prst="rect">
            <a:avLst/>
          </a:prstGeom>
        </p:spPr>
      </p:pic>
      <p:pic>
        <p:nvPicPr>
          <p:cNvPr id="12" name="Picture 11">
            <a:extLst>
              <a:ext uri="{FF2B5EF4-FFF2-40B4-BE49-F238E27FC236}">
                <a16:creationId xmlns:a16="http://schemas.microsoft.com/office/drawing/2014/main" id="{8CC27100-25A3-4CE8-AD4A-ECBE26C954FF}"/>
              </a:ext>
            </a:extLst>
          </p:cNvPr>
          <p:cNvPicPr>
            <a:picLocks noChangeAspect="1"/>
          </p:cNvPicPr>
          <p:nvPr/>
        </p:nvPicPr>
        <p:blipFill>
          <a:blip r:embed="rId4"/>
          <a:stretch>
            <a:fillRect/>
          </a:stretch>
        </p:blipFill>
        <p:spPr>
          <a:xfrm>
            <a:off x="4502087" y="2453675"/>
            <a:ext cx="1683768" cy="1420091"/>
          </a:xfrm>
          <a:prstGeom prst="rect">
            <a:avLst/>
          </a:prstGeom>
        </p:spPr>
      </p:pic>
      <p:pic>
        <p:nvPicPr>
          <p:cNvPr id="14" name="Picture 13">
            <a:extLst>
              <a:ext uri="{FF2B5EF4-FFF2-40B4-BE49-F238E27FC236}">
                <a16:creationId xmlns:a16="http://schemas.microsoft.com/office/drawing/2014/main" id="{E8159D63-9583-A25A-8DF9-82FAFC9C6B46}"/>
              </a:ext>
            </a:extLst>
          </p:cNvPr>
          <p:cNvPicPr>
            <a:picLocks noChangeAspect="1"/>
          </p:cNvPicPr>
          <p:nvPr/>
        </p:nvPicPr>
        <p:blipFill>
          <a:blip r:embed="rId5"/>
          <a:stretch>
            <a:fillRect/>
          </a:stretch>
        </p:blipFill>
        <p:spPr>
          <a:xfrm>
            <a:off x="6185855" y="2453675"/>
            <a:ext cx="1882497" cy="1445070"/>
          </a:xfrm>
          <a:prstGeom prst="rect">
            <a:avLst/>
          </a:prstGeom>
        </p:spPr>
      </p:pic>
      <p:pic>
        <p:nvPicPr>
          <p:cNvPr id="16" name="Picture 15">
            <a:extLst>
              <a:ext uri="{FF2B5EF4-FFF2-40B4-BE49-F238E27FC236}">
                <a16:creationId xmlns:a16="http://schemas.microsoft.com/office/drawing/2014/main" id="{537E4120-68C7-B019-62FF-17D0D553BE4C}"/>
              </a:ext>
            </a:extLst>
          </p:cNvPr>
          <p:cNvPicPr>
            <a:picLocks noChangeAspect="1"/>
          </p:cNvPicPr>
          <p:nvPr/>
        </p:nvPicPr>
        <p:blipFill>
          <a:blip r:embed="rId6"/>
          <a:stretch>
            <a:fillRect/>
          </a:stretch>
        </p:blipFill>
        <p:spPr>
          <a:xfrm>
            <a:off x="7967848" y="2453675"/>
            <a:ext cx="1798402" cy="1483098"/>
          </a:xfrm>
          <a:prstGeom prst="rect">
            <a:avLst/>
          </a:prstGeom>
        </p:spPr>
      </p:pic>
      <p:pic>
        <p:nvPicPr>
          <p:cNvPr id="18" name="Picture 17">
            <a:extLst>
              <a:ext uri="{FF2B5EF4-FFF2-40B4-BE49-F238E27FC236}">
                <a16:creationId xmlns:a16="http://schemas.microsoft.com/office/drawing/2014/main" id="{22AE4040-51B3-E154-7537-F4EB4D812992}"/>
              </a:ext>
            </a:extLst>
          </p:cNvPr>
          <p:cNvPicPr>
            <a:picLocks noChangeAspect="1"/>
          </p:cNvPicPr>
          <p:nvPr/>
        </p:nvPicPr>
        <p:blipFill>
          <a:blip r:embed="rId7"/>
          <a:stretch>
            <a:fillRect/>
          </a:stretch>
        </p:blipFill>
        <p:spPr>
          <a:xfrm>
            <a:off x="9850345" y="2400059"/>
            <a:ext cx="1956566" cy="1721093"/>
          </a:xfrm>
          <a:prstGeom prst="rect">
            <a:avLst/>
          </a:prstGeom>
        </p:spPr>
      </p:pic>
      <p:sp>
        <p:nvSpPr>
          <p:cNvPr id="19" name="TextBox 18">
            <a:extLst>
              <a:ext uri="{FF2B5EF4-FFF2-40B4-BE49-F238E27FC236}">
                <a16:creationId xmlns:a16="http://schemas.microsoft.com/office/drawing/2014/main" id="{CEA64C81-791A-6DD5-B6CB-2E8E8B2E4A1F}"/>
              </a:ext>
            </a:extLst>
          </p:cNvPr>
          <p:cNvSpPr txBox="1"/>
          <p:nvPr/>
        </p:nvSpPr>
        <p:spPr>
          <a:xfrm>
            <a:off x="1681316" y="4368538"/>
            <a:ext cx="8610947" cy="923330"/>
          </a:xfrm>
          <a:prstGeom prst="rect">
            <a:avLst/>
          </a:prstGeom>
          <a:noFill/>
        </p:spPr>
        <p:txBody>
          <a:bodyPr wrap="none" rtlCol="0">
            <a:spAutoFit/>
          </a:bodyPr>
          <a:lstStyle/>
          <a:p>
            <a:r>
              <a:rPr lang="en-US" dirty="0"/>
              <a:t>We could see the outliers in the volume variable and the rest of the variables are good. </a:t>
            </a:r>
          </a:p>
          <a:p>
            <a:endParaRPr lang="en-US" dirty="0"/>
          </a:p>
          <a:p>
            <a:r>
              <a:rPr lang="en-US" dirty="0"/>
              <a:t>Therefore, we can drop the variable volume as a part of feature engineering.</a:t>
            </a:r>
          </a:p>
        </p:txBody>
      </p:sp>
      <p:sp>
        <p:nvSpPr>
          <p:cNvPr id="20" name="TextBox 19">
            <a:extLst>
              <a:ext uri="{FF2B5EF4-FFF2-40B4-BE49-F238E27FC236}">
                <a16:creationId xmlns:a16="http://schemas.microsoft.com/office/drawing/2014/main" id="{24A07538-CE35-F00E-13F6-F458722500B0}"/>
              </a:ext>
            </a:extLst>
          </p:cNvPr>
          <p:cNvSpPr txBox="1"/>
          <p:nvPr/>
        </p:nvSpPr>
        <p:spPr>
          <a:xfrm>
            <a:off x="4541816" y="1753728"/>
            <a:ext cx="3008901" cy="646331"/>
          </a:xfrm>
          <a:prstGeom prst="rect">
            <a:avLst/>
          </a:prstGeom>
          <a:noFill/>
        </p:spPr>
        <p:txBody>
          <a:bodyPr wrap="none" rtlCol="0">
            <a:spAutoFit/>
          </a:bodyPr>
          <a:lstStyle/>
          <a:p>
            <a:r>
              <a:rPr lang="en-US" dirty="0"/>
              <a:t>Outliers for pre-covid dataset</a:t>
            </a:r>
          </a:p>
          <a:p>
            <a:endParaRPr lang="en-US" dirty="0"/>
          </a:p>
        </p:txBody>
      </p:sp>
    </p:spTree>
    <p:extLst>
      <p:ext uri="{BB962C8B-B14F-4D97-AF65-F5344CB8AC3E}">
        <p14:creationId xmlns:p14="http://schemas.microsoft.com/office/powerpoint/2010/main" val="653279745"/>
      </p:ext>
    </p:extLst>
  </p:cSld>
  <p:clrMapOvr>
    <a:masterClrMapping/>
  </p:clrMapOvr>
  <p:transition spd="med">
    <p:pull/>
  </p:transition>
</p:sld>
</file>

<file path=ppt/theme/theme1.xml><?xml version="1.0" encoding="utf-8"?>
<a:theme xmlns:a="http://schemas.openxmlformats.org/drawingml/2006/main" name="ChronicleVTI">
  <a:themeElements>
    <a:clrScheme name="AnalogousFromDarkSeedLeftStep">
      <a:dk1>
        <a:srgbClr val="000000"/>
      </a:dk1>
      <a:lt1>
        <a:srgbClr val="FFFFFF"/>
      </a:lt1>
      <a:dk2>
        <a:srgbClr val="1C2732"/>
      </a:dk2>
      <a:lt2>
        <a:srgbClr val="F0F3F1"/>
      </a:lt2>
      <a:accent1>
        <a:srgbClr val="C34DB4"/>
      </a:accent1>
      <a:accent2>
        <a:srgbClr val="903BB1"/>
      </a:accent2>
      <a:accent3>
        <a:srgbClr val="704DC3"/>
      </a:accent3>
      <a:accent4>
        <a:srgbClr val="3F4DB3"/>
      </a:accent4>
      <a:accent5>
        <a:srgbClr val="4D8CC3"/>
      </a:accent5>
      <a:accent6>
        <a:srgbClr val="3BACB1"/>
      </a:accent6>
      <a:hlink>
        <a:srgbClr val="3F6EB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TotalTime>
  <Words>1223</Words>
  <Application>Microsoft Office PowerPoint</Application>
  <PresentationFormat>Widescreen</PresentationFormat>
  <Paragraphs>191</Paragraphs>
  <Slides>20</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Calisto MT</vt:lpstr>
      <vt:lpstr>Univers Condensed</vt:lpstr>
      <vt:lpstr>ChronicleVTI</vt:lpstr>
      <vt:lpstr>DIRECTIONAL CHANGE DETECTION IN FINANCIAL MARKETS</vt:lpstr>
      <vt:lpstr>PowerPoint Presentation</vt:lpstr>
      <vt:lpstr>introduction</vt:lpstr>
      <vt:lpstr>RESEARCH PROBLEM</vt:lpstr>
      <vt:lpstr>RESEARCH GOAL</vt:lpstr>
      <vt:lpstr>DATASET</vt:lpstr>
      <vt:lpstr>Data preprocessing</vt:lpstr>
      <vt:lpstr>Statistical ANALYSIS </vt:lpstr>
      <vt:lpstr>EXPLORATORY  ANALYSIS</vt:lpstr>
      <vt:lpstr>EXPLORATORY ANALYSIS</vt:lpstr>
      <vt:lpstr>EXPLORATORY ANALYSIS</vt:lpstr>
      <vt:lpstr>EXPLORATORY ANALYSIS</vt:lpstr>
      <vt:lpstr>REINFORCEMENT LEARNING</vt:lpstr>
      <vt:lpstr>Creating an environment</vt:lpstr>
      <vt:lpstr>GENERATING Q-TABLES  </vt:lpstr>
      <vt:lpstr>RESULTS  </vt:lpstr>
      <vt:lpstr>RESULTS  </vt:lpstr>
      <vt:lpstr>LIMITATIONS  </vt:lpstr>
      <vt:lpstr>REFERENCES  </vt:lpstr>
      <vt:lpstr>Any queries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DIRECTIONAL CHANGE DETECTION IN FINANCIAL MARKETS</dc:title>
  <dc:creator>Pasem, Harshitha</dc:creator>
  <cp:lastModifiedBy>Harshitha pasem</cp:lastModifiedBy>
  <cp:revision>10</cp:revision>
  <dcterms:created xsi:type="dcterms:W3CDTF">2024-04-21T17:51:13Z</dcterms:created>
  <dcterms:modified xsi:type="dcterms:W3CDTF">2024-05-03T20:01:56Z</dcterms:modified>
</cp:coreProperties>
</file>